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6" r:id="rId1"/>
    <p:sldMasterId id="2147484008" r:id="rId2"/>
  </p:sldMasterIdLst>
  <p:notesMasterIdLst>
    <p:notesMasterId r:id="rId20"/>
  </p:notesMasterIdLst>
  <p:handoutMasterIdLst>
    <p:handoutMasterId r:id="rId21"/>
  </p:handoutMasterIdLst>
  <p:sldIdLst>
    <p:sldId id="256" r:id="rId3"/>
    <p:sldId id="257" r:id="rId4"/>
    <p:sldId id="601" r:id="rId5"/>
    <p:sldId id="593" r:id="rId6"/>
    <p:sldId id="569" r:id="rId7"/>
    <p:sldId id="602" r:id="rId8"/>
    <p:sldId id="603" r:id="rId9"/>
    <p:sldId id="604" r:id="rId10"/>
    <p:sldId id="616" r:id="rId11"/>
    <p:sldId id="612" r:id="rId12"/>
    <p:sldId id="615" r:id="rId13"/>
    <p:sldId id="522" r:id="rId14"/>
    <p:sldId id="572" r:id="rId15"/>
    <p:sldId id="573" r:id="rId16"/>
    <p:sldId id="587" r:id="rId17"/>
    <p:sldId id="613" r:id="rId18"/>
    <p:sldId id="614"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FF00"/>
    <a:srgbClr val="FFFF00"/>
    <a:srgbClr val="FFFFFF"/>
    <a:srgbClr val="99CCFF"/>
    <a:srgbClr val="009900"/>
    <a:srgbClr val="FF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8" autoAdjust="0"/>
    <p:restoredTop sz="94737" autoAdjust="0"/>
  </p:normalViewPr>
  <p:slideViewPr>
    <p:cSldViewPr>
      <p:cViewPr varScale="1">
        <p:scale>
          <a:sx n="104" d="100"/>
          <a:sy n="104" d="100"/>
        </p:scale>
        <p:origin x="-210" y="-90"/>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50" d="100"/>
          <a:sy n="50" d="100"/>
        </p:scale>
        <p:origin x="-184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13619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p>
        </p:txBody>
      </p:sp>
      <p:sp>
        <p:nvSpPr>
          <p:cNvPr id="13619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13619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defRPr>
            </a:lvl1pPr>
          </a:lstStyle>
          <a:p>
            <a:pPr>
              <a:defRPr/>
            </a:pPr>
            <a:fld id="{87C0F17B-1023-4E5E-8F6C-B73C13B9748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65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3665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p>
        </p:txBody>
      </p:sp>
      <p:sp>
        <p:nvSpPr>
          <p:cNvPr id="215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65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665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3665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defRPr>
            </a:lvl1pPr>
          </a:lstStyle>
          <a:p>
            <a:pPr>
              <a:defRPr/>
            </a:pPr>
            <a:fld id="{4CD57272-3F81-4927-8638-B590C5207F4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E37CDE0C-5EFA-4347-807B-1D67A103ED7A}" type="slidenum">
              <a:rPr lang="en-US" smtClean="0">
                <a:latin typeface="Arial" charset="0"/>
              </a:rPr>
              <a:pPr/>
              <a:t>1</a:t>
            </a:fld>
            <a:endParaRPr lang="en-US" smtClean="0">
              <a:latin typeface="Arial"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A9E20C1-F0FB-47C3-9F3B-F5042AC3DF7A}" type="slidenum">
              <a:rPr lang="en-US" smtClean="0">
                <a:latin typeface="Arial" charset="0"/>
              </a:rPr>
              <a:pPr/>
              <a:t>10</a:t>
            </a:fld>
            <a:endParaRPr lang="en-US" smtClean="0">
              <a:latin typeface="Arial"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4318922E-A4AE-4A11-99A4-9F67BC36EB6A}" type="slidenum">
              <a:rPr lang="en-US" smtClean="0">
                <a:latin typeface="Arial" charset="0"/>
              </a:rPr>
              <a:pPr/>
              <a:t>11</a:t>
            </a:fld>
            <a:endParaRPr lang="en-US" smtClean="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ED9D4E7-32F0-4263-8A25-64AB4C99FC08}" type="slidenum">
              <a:rPr lang="en-US" smtClean="0">
                <a:latin typeface="Arial" charset="0"/>
              </a:rPr>
              <a:pPr/>
              <a:t>12</a:t>
            </a:fld>
            <a:endParaRPr lang="en-US" smtClean="0">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C6129D53-E8A5-4C5A-84C5-BDB84C79B402}" type="slidenum">
              <a:rPr lang="en-US" smtClean="0">
                <a:latin typeface="Arial" charset="0"/>
              </a:rPr>
              <a:pPr/>
              <a:t>13</a:t>
            </a:fld>
            <a:endParaRPr lang="en-US" smtClean="0">
              <a:latin typeface="Arial"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7CB59B21-EBBD-417C-BC32-58A649DEA4F9}" type="slidenum">
              <a:rPr lang="en-US" smtClean="0">
                <a:latin typeface="Arial" charset="0"/>
              </a:rPr>
              <a:pPr/>
              <a:t>14</a:t>
            </a:fld>
            <a:endParaRPr lang="en-US"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83BE56F-B81D-4236-80F0-B947887276F9}" type="slidenum">
              <a:rPr lang="en-US" smtClean="0">
                <a:latin typeface="Arial" charset="0"/>
              </a:rPr>
              <a:pPr/>
              <a:t>2</a:t>
            </a:fld>
            <a:endParaRPr lang="en-US" smtClean="0">
              <a:latin typeface="Arial"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6A98072-6517-4D20-903E-011DE88435C3}" type="slidenum">
              <a:rPr lang="en-US" smtClean="0">
                <a:latin typeface="Arial" charset="0"/>
              </a:rPr>
              <a:pPr/>
              <a:t>4</a:t>
            </a:fld>
            <a:endParaRPr lang="en-US" smtClean="0">
              <a:latin typeface="Arial"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DA9CEF79-70C9-4714-822F-313C6E84E7D0}" type="slidenum">
              <a:rPr lang="en-US" smtClean="0">
                <a:latin typeface="Arial" charset="0"/>
              </a:rPr>
              <a:pPr/>
              <a:t>5</a:t>
            </a:fld>
            <a:endParaRPr lang="en-US" smtClean="0">
              <a:latin typeface="Arial"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7B4E25B-2CFC-45EE-837B-FAC9D61948A8}" type="slidenum">
              <a:rPr lang="en-US" smtClean="0">
                <a:latin typeface="Arial" charset="0"/>
              </a:rPr>
              <a:pPr/>
              <a:t>6</a:t>
            </a:fld>
            <a:endParaRPr lang="en-US" smtClean="0">
              <a:latin typeface="Arial"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6596D17-2064-463A-8E31-8A9615169BB6}" type="slidenum">
              <a:rPr lang="en-US" smtClean="0">
                <a:latin typeface="Arial" charset="0"/>
              </a:rPr>
              <a:pPr/>
              <a:t>7</a:t>
            </a:fld>
            <a:endParaRPr lang="en-US" smtClean="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E5309333-C95A-455A-8913-DC67319219C7}" type="slidenum">
              <a:rPr lang="en-US" smtClean="0">
                <a:latin typeface="Arial" charset="0"/>
              </a:rPr>
              <a:pPr/>
              <a:t>8</a:t>
            </a:fld>
            <a:endParaRPr lang="en-US" smtClean="0">
              <a:latin typeface="Arial"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706E7C3-C2F1-417E-B13D-324DF503B47C}" type="slidenum">
              <a:rPr lang="en-US" smtClean="0">
                <a:latin typeface="Arial" charset="0"/>
              </a:rPr>
              <a:pPr/>
              <a:t>9</a:t>
            </a:fld>
            <a:endParaRPr lang="en-US" smtClean="0">
              <a:latin typeface="Arial"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latin typeface="Arial" pitchFamily="34" charset="0"/>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latin typeface="Arial" pitchFamily="34" charset="0"/>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latin typeface="Arial" pitchFamily="34" charset="0"/>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hangingPunct="0">
                  <a:defRPr/>
                </a:pPr>
                <a:endParaRPr lang="en-US">
                  <a:latin typeface="Arial" pitchFamily="34" charset="0"/>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latin typeface="Arial" pitchFamily="34" charset="0"/>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latin typeface="Arial" pitchFamily="34" charset="0"/>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latin typeface="Arial" pitchFamily="34" charset="0"/>
              </a:endParaRPr>
            </a:p>
          </p:txBody>
        </p:sp>
      </p:grpSp>
      <p:sp>
        <p:nvSpPr>
          <p:cNvPr id="981003" name="Rectangle 11"/>
          <p:cNvSpPr>
            <a:spLocks noGrp="1" noChangeArrowheads="1"/>
          </p:cNvSpPr>
          <p:nvPr>
            <p:ph type="ctrTitle" sz="quarter"/>
          </p:nvPr>
        </p:nvSpPr>
        <p:spPr>
          <a:xfrm>
            <a:off x="685800" y="1736725"/>
            <a:ext cx="7772400" cy="1920875"/>
          </a:xfrm>
        </p:spPr>
        <p:txBody>
          <a:bodyPr/>
          <a:lstStyle>
            <a:lvl1pPr>
              <a:defRPr/>
            </a:lvl1pPr>
          </a:lstStyle>
          <a:p>
            <a:r>
              <a:rPr lang="en-US"/>
              <a:t>Click to edit Master title style</a:t>
            </a:r>
          </a:p>
        </p:txBody>
      </p:sp>
      <p:sp>
        <p:nvSpPr>
          <p:cNvPr id="981004" name="Rectangle 12"/>
          <p:cNvSpPr>
            <a:spLocks noGrp="1" noChangeArrowheads="1"/>
          </p:cNvSpPr>
          <p:nvPr>
            <p:ph type="subTitle" sz="quarter" idx="1"/>
          </p:nvPr>
        </p:nvSpPr>
        <p:spPr>
          <a:xfrm>
            <a:off x="1371600" y="3886200"/>
            <a:ext cx="6400800" cy="1752600"/>
          </a:xfrm>
        </p:spPr>
        <p:txBody>
          <a:bodyPr/>
          <a:lstStyle>
            <a:lvl1pPr marL="0" indent="0" algn="ctr">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056395C9-CDC1-4A23-BB61-360DA6B885F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BD0ECDD5-E12D-4278-8AF4-34F3F3B74E28}"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C8BE9C24-4B46-4527-8B79-2069501215D8}"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AB043972-29F1-4CCF-93A7-0AF1F6A25066}"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2165FD3-1B2C-480A-900A-800C014AD32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FEDBA43-295C-40A8-BA29-3000892BDC8F}"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9FE6D93-31A3-4F56-B9D8-50631FC8B1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8326A3C-44A3-4E7B-839D-CD08122C9B7E}"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2F6DAA-4176-4C21-B6F8-B21A33377FB7}"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D49E7CC-E08D-46E0-870E-A41A10A08D19}"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EBE67B6-4516-4C16-AE26-DFCCA6C76C1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2DC54A0-6C6C-404E-BB68-3430F2159E4E}"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3A137FC-A166-438A-AABD-6E4BAF494504}"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CF77493-A6C3-45D5-A97A-E22E9C4905EF}"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31639C-F59B-4E68-8FE0-E98F1385D7D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104D54-8E4D-4E10-ACF0-F2CB9863A23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9221071E-03E9-497D-B151-D1860DDFA9CD}"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0D76506F-EB3D-4170-AB55-A33D7D4450B1}"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61307DA3-A212-47A5-BBB3-EC9340EA1480}"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2026A8CC-87AB-438C-8F87-7A1F36BE4BE4}"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C5B3058D-FFCC-49C9-BB31-85D782A0EBED}"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788F8C62-A4E4-4A01-8E25-26BCADF85DA9}"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5E9DA4C-7375-4E0E-AB22-37379F3AF651}"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99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9799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defRPr>
            </a:lvl1pPr>
          </a:lstStyle>
          <a:p>
            <a:pPr>
              <a:defRPr/>
            </a:pPr>
            <a:fld id="{3DCF5207-AA38-4DB8-A43E-F343D78D4A81}"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9799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latin typeface="Arial" pitchFamily="34" charset="0"/>
                </a:endParaRPr>
              </a:p>
            </p:txBody>
          </p:sp>
          <p:sp>
            <p:nvSpPr>
              <p:cNvPr id="9799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latin typeface="Arial" pitchFamily="34" charset="0"/>
                </a:endParaRPr>
              </a:p>
            </p:txBody>
          </p:sp>
          <p:sp>
            <p:nvSpPr>
              <p:cNvPr id="9799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latin typeface="Arial" pitchFamily="34" charset="0"/>
                </a:endParaRPr>
              </a:p>
            </p:txBody>
          </p:sp>
          <p:sp>
            <p:nvSpPr>
              <p:cNvPr id="9799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hangingPunct="0">
                  <a:defRPr/>
                </a:pPr>
                <a:endParaRPr lang="en-US">
                  <a:latin typeface="Arial" pitchFamily="34" charset="0"/>
                </a:endParaRPr>
              </a:p>
            </p:txBody>
          </p:sp>
          <p:sp>
            <p:nvSpPr>
              <p:cNvPr id="9799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latin typeface="Arial" pitchFamily="34" charset="0"/>
                </a:endParaRPr>
              </a:p>
            </p:txBody>
          </p:sp>
        </p:grpSp>
        <p:sp>
          <p:nvSpPr>
            <p:cNvPr id="9799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latin typeface="Arial" pitchFamily="34" charset="0"/>
              </a:endParaRPr>
            </a:p>
          </p:txBody>
        </p:sp>
        <p:sp>
          <p:nvSpPr>
            <p:cNvPr id="9799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latin typeface="Arial" pitchFamily="34" charset="0"/>
              </a:endParaRPr>
            </a:p>
          </p:txBody>
        </p:sp>
      </p:grpSp>
      <p:sp>
        <p:nvSpPr>
          <p:cNvPr id="9799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799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itchFamily="34" charset="0"/>
              </a:defRPr>
            </a:lvl1pPr>
          </a:lstStyle>
          <a:p>
            <a:pPr>
              <a:defRPr/>
            </a:pPr>
            <a:endParaRPr lang="en-US"/>
          </a:p>
        </p:txBody>
      </p:sp>
      <p:sp>
        <p:nvSpPr>
          <p:cNvPr id="9799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endParaRPr lang="en-US" smtClean="0"/>
          </a:p>
        </p:txBody>
      </p:sp>
    </p:spTree>
  </p:cSld>
  <p:clrMap bg1="dk2" tx1="lt1" bg2="dk1" tx2="lt2" accent1="accent1" accent2="accent2" accent3="accent3" accent4="accent4" accent5="accent5" accent6="accent6" hlink="hlink" folHlink="folHlink"/>
  <p:sldLayoutIdLst>
    <p:sldLayoutId id="2147484128"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 id="2147484116" r:id="rId12"/>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345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defRPr>
            </a:lvl1pPr>
          </a:lstStyle>
          <a:p>
            <a:pPr>
              <a:defRPr/>
            </a:pPr>
            <a:endParaRPr lang="en-US"/>
          </a:p>
        </p:txBody>
      </p:sp>
      <p:sp>
        <p:nvSpPr>
          <p:cNvPr id="11345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pitchFamily="34" charset="0"/>
              </a:defRPr>
            </a:lvl1pPr>
          </a:lstStyle>
          <a:p>
            <a:pPr>
              <a:defRPr/>
            </a:pPr>
            <a:endParaRPr lang="en-US"/>
          </a:p>
        </p:txBody>
      </p:sp>
      <p:sp>
        <p:nvSpPr>
          <p:cNvPr id="11345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itchFamily="34" charset="0"/>
              </a:defRPr>
            </a:lvl1pPr>
          </a:lstStyle>
          <a:p>
            <a:pPr>
              <a:defRPr/>
            </a:pPr>
            <a:fld id="{E3543F63-1ABB-4AA2-A81E-1CE12A2AB64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779588"/>
            <a:ext cx="7772400" cy="1552575"/>
          </a:xfrm>
        </p:spPr>
        <p:txBody>
          <a:bodyPr/>
          <a:lstStyle/>
          <a:p>
            <a:pPr eaLnBrk="1" hangingPunct="1">
              <a:defRPr/>
            </a:pPr>
            <a:r>
              <a:rPr lang="en-US" i="1" smtClean="0">
                <a:solidFill>
                  <a:schemeClr val="tx1"/>
                </a:solidFill>
              </a:rPr>
              <a:t>Protocol Revision Subcommittee</a:t>
            </a:r>
          </a:p>
        </p:txBody>
      </p:sp>
      <p:sp>
        <p:nvSpPr>
          <p:cNvPr id="2051" name="Rectangle 3"/>
          <p:cNvSpPr>
            <a:spLocks noGrp="1" noChangeArrowheads="1"/>
          </p:cNvSpPr>
          <p:nvPr>
            <p:ph type="subTitle" idx="1"/>
          </p:nvPr>
        </p:nvSpPr>
        <p:spPr>
          <a:xfrm>
            <a:off x="381000" y="3886200"/>
            <a:ext cx="8305800" cy="1752600"/>
          </a:xfrm>
        </p:spPr>
        <p:txBody>
          <a:bodyPr/>
          <a:lstStyle/>
          <a:p>
            <a:pPr eaLnBrk="1" hangingPunct="1">
              <a:defRPr/>
            </a:pPr>
            <a:r>
              <a:rPr lang="en-US" dirty="0" smtClean="0"/>
              <a:t>Presentation to the </a:t>
            </a:r>
          </a:p>
          <a:p>
            <a:pPr eaLnBrk="1" hangingPunct="1">
              <a:defRPr/>
            </a:pPr>
            <a:r>
              <a:rPr lang="en-US" dirty="0" smtClean="0"/>
              <a:t>ERCOT Technical Advisory Committee</a:t>
            </a:r>
          </a:p>
          <a:p>
            <a:pPr eaLnBrk="1" hangingPunct="1">
              <a:defRPr/>
            </a:pPr>
            <a:r>
              <a:rPr lang="en-US" dirty="0" smtClean="0"/>
              <a:t>May 6, 2010</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186" name="Rectangle 2"/>
          <p:cNvSpPr>
            <a:spLocks noGrp="1" noRot="1" noChangeArrowheads="1"/>
          </p:cNvSpPr>
          <p:nvPr>
            <p:ph type="title"/>
          </p:nvPr>
        </p:nvSpPr>
        <p:spPr>
          <a:xfrm>
            <a:off x="228600" y="228600"/>
            <a:ext cx="8763000" cy="1371600"/>
          </a:xfrm>
        </p:spPr>
        <p:txBody>
          <a:bodyPr/>
          <a:lstStyle/>
          <a:p>
            <a:pPr eaLnBrk="1" hangingPunct="1">
              <a:defRPr/>
            </a:pPr>
            <a:r>
              <a:rPr lang="en-US" sz="3200" i="1" dirty="0" smtClean="0"/>
              <a:t>NPRR214, Wind-powered Generation Resource (WGR) High Sustained Limit (HSL) Update Process </a:t>
            </a:r>
            <a:endParaRPr lang="en-US" sz="3200" dirty="0" smtClean="0">
              <a:solidFill>
                <a:srgbClr val="FF0000"/>
              </a:solidFill>
            </a:endParaRPr>
          </a:p>
        </p:txBody>
      </p:sp>
      <p:graphicFrame>
        <p:nvGraphicFramePr>
          <p:cNvPr id="48159" name="Group 31"/>
          <p:cNvGraphicFramePr>
            <a:graphicFrameLocks noGrp="1"/>
          </p:cNvGraphicFramePr>
          <p:nvPr>
            <p:ph idx="1"/>
          </p:nvPr>
        </p:nvGraphicFramePr>
        <p:xfrm>
          <a:off x="457200" y="1981200"/>
          <a:ext cx="8077200" cy="3996167"/>
        </p:xfrm>
        <a:graphic>
          <a:graphicData uri="http://schemas.openxmlformats.org/drawingml/2006/table">
            <a:tbl>
              <a:tblPr/>
              <a:tblGrid>
                <a:gridCol w="2209800"/>
                <a:gridCol w="1477963"/>
                <a:gridCol w="4389437"/>
              </a:tblGrid>
              <a:tr h="127365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Purpose</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(Wind Coalition)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smtClean="0">
                          <a:solidFill>
                            <a:schemeClr val="tx1"/>
                          </a:solidFill>
                          <a:latin typeface="+mn-lt"/>
                          <a:ea typeface="+mn-ea"/>
                          <a:cs typeface="+mn-cs"/>
                        </a:rPr>
                        <a:t>This NPRR establishes the specific timing of the WGR’s HSL update to ERCOT and specifies that, when not curtailed, the WGR’s HSL should equal the WGR’s current meter reading.</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543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Market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None.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543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System Change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None.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5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lang="en-US" sz="1600" kern="1200" dirty="0" smtClean="0">
                          <a:solidFill>
                            <a:schemeClr val="tx1"/>
                          </a:solidFill>
                          <a:latin typeface="+mn-lt"/>
                          <a:ea typeface="+mn-ea"/>
                          <a:cs typeface="+mn-cs"/>
                        </a:rPr>
                        <a:t>PRS voted to recommend approval of NPRR214 as amended by the 3/16/10 Luminant comments.  There was one abstention from the Consumer Market Segment.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0264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CEO Determination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No opinion on necessity prior to go-live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0264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Effective Date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Upon Texas Nodal Market Implementation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234" name="Rectangle 2"/>
          <p:cNvSpPr>
            <a:spLocks noGrp="1" noRot="1" noChangeArrowheads="1"/>
          </p:cNvSpPr>
          <p:nvPr>
            <p:ph type="title"/>
          </p:nvPr>
        </p:nvSpPr>
        <p:spPr>
          <a:xfrm>
            <a:off x="304800" y="228600"/>
            <a:ext cx="8610600" cy="1371600"/>
          </a:xfrm>
        </p:spPr>
        <p:txBody>
          <a:bodyPr/>
          <a:lstStyle/>
          <a:p>
            <a:pPr eaLnBrk="1" hangingPunct="1">
              <a:defRPr/>
            </a:pPr>
            <a:r>
              <a:rPr lang="en-US" sz="3200" i="1" dirty="0" smtClean="0"/>
              <a:t>NPRR214, Wind-powered Generation Resource (WGR) High Sustained Limit (HSL) Update Process </a:t>
            </a:r>
            <a:endParaRPr lang="en-US" sz="3200" i="1" dirty="0" smtClean="0">
              <a:solidFill>
                <a:srgbClr val="FF0000"/>
              </a:solidFill>
            </a:endParaRPr>
          </a:p>
        </p:txBody>
      </p:sp>
      <p:sp>
        <p:nvSpPr>
          <p:cNvPr id="14339" name="Rectangle 3"/>
          <p:cNvSpPr>
            <a:spLocks noChangeArrowheads="1"/>
          </p:cNvSpPr>
          <p:nvPr/>
        </p:nvSpPr>
        <p:spPr bwMode="auto">
          <a:xfrm>
            <a:off x="762000" y="1905000"/>
            <a:ext cx="7620000" cy="3886200"/>
          </a:xfrm>
          <a:prstGeom prst="rect">
            <a:avLst/>
          </a:prstGeom>
          <a:noFill/>
          <a:ln w="38100">
            <a:solidFill>
              <a:srgbClr val="99CCFF"/>
            </a:solidFill>
            <a:miter lim="800000"/>
            <a:headEnd/>
            <a:tailEnd/>
          </a:ln>
        </p:spPr>
        <p:txBody>
          <a:bodyPr wrap="none" anchor="ctr"/>
          <a:lstStyle/>
          <a:p>
            <a:pPr eaLnBrk="0" hangingPunct="0"/>
            <a:endParaRPr lang="en-US"/>
          </a:p>
        </p:txBody>
      </p:sp>
      <p:sp>
        <p:nvSpPr>
          <p:cNvPr id="14340" name="Line 4"/>
          <p:cNvSpPr>
            <a:spLocks noChangeShapeType="1"/>
          </p:cNvSpPr>
          <p:nvPr/>
        </p:nvSpPr>
        <p:spPr bwMode="auto">
          <a:xfrm>
            <a:off x="2895600" y="1889125"/>
            <a:ext cx="0" cy="3902075"/>
          </a:xfrm>
          <a:prstGeom prst="line">
            <a:avLst/>
          </a:prstGeom>
          <a:noFill/>
          <a:ln w="38100">
            <a:solidFill>
              <a:srgbClr val="99CCFF"/>
            </a:solidFill>
            <a:round/>
            <a:headEnd/>
            <a:tailEnd/>
          </a:ln>
        </p:spPr>
        <p:txBody>
          <a:bodyPr/>
          <a:lstStyle/>
          <a:p>
            <a:endParaRPr lang="en-US"/>
          </a:p>
        </p:txBody>
      </p:sp>
      <p:sp>
        <p:nvSpPr>
          <p:cNvPr id="14341" name="Line 5"/>
          <p:cNvSpPr>
            <a:spLocks noChangeShapeType="1"/>
          </p:cNvSpPr>
          <p:nvPr/>
        </p:nvSpPr>
        <p:spPr bwMode="auto">
          <a:xfrm>
            <a:off x="3886200" y="1889125"/>
            <a:ext cx="0" cy="3902075"/>
          </a:xfrm>
          <a:prstGeom prst="line">
            <a:avLst/>
          </a:prstGeom>
          <a:noFill/>
          <a:ln w="38100">
            <a:solidFill>
              <a:srgbClr val="99CCFF"/>
            </a:solidFill>
            <a:round/>
            <a:headEnd/>
            <a:tailEnd/>
          </a:ln>
        </p:spPr>
        <p:txBody>
          <a:bodyPr/>
          <a:lstStyle/>
          <a:p>
            <a:endParaRPr lang="en-US"/>
          </a:p>
        </p:txBody>
      </p:sp>
      <p:sp>
        <p:nvSpPr>
          <p:cNvPr id="14342" name="Line 6"/>
          <p:cNvSpPr>
            <a:spLocks noChangeShapeType="1"/>
          </p:cNvSpPr>
          <p:nvPr/>
        </p:nvSpPr>
        <p:spPr bwMode="auto">
          <a:xfrm>
            <a:off x="4800600" y="1889125"/>
            <a:ext cx="0" cy="3902075"/>
          </a:xfrm>
          <a:prstGeom prst="line">
            <a:avLst/>
          </a:prstGeom>
          <a:noFill/>
          <a:ln w="38100">
            <a:solidFill>
              <a:srgbClr val="99CCFF"/>
            </a:solidFill>
            <a:round/>
            <a:headEnd/>
            <a:tailEnd/>
          </a:ln>
        </p:spPr>
        <p:txBody>
          <a:bodyPr/>
          <a:lstStyle/>
          <a:p>
            <a:endParaRPr lang="en-US"/>
          </a:p>
        </p:txBody>
      </p:sp>
      <p:sp>
        <p:nvSpPr>
          <p:cNvPr id="14343" name="Line 7"/>
          <p:cNvSpPr>
            <a:spLocks noChangeShapeType="1"/>
          </p:cNvSpPr>
          <p:nvPr/>
        </p:nvSpPr>
        <p:spPr bwMode="auto">
          <a:xfrm>
            <a:off x="762000" y="2514600"/>
            <a:ext cx="7620000" cy="0"/>
          </a:xfrm>
          <a:prstGeom prst="line">
            <a:avLst/>
          </a:prstGeom>
          <a:noFill/>
          <a:ln w="38100">
            <a:solidFill>
              <a:srgbClr val="99CCFF"/>
            </a:solidFill>
            <a:round/>
            <a:headEnd/>
            <a:tailEnd/>
          </a:ln>
        </p:spPr>
        <p:txBody>
          <a:bodyPr/>
          <a:lstStyle/>
          <a:p>
            <a:endParaRPr lang="en-US"/>
          </a:p>
        </p:txBody>
      </p:sp>
      <p:sp>
        <p:nvSpPr>
          <p:cNvPr id="14344" name="Line 8"/>
          <p:cNvSpPr>
            <a:spLocks noChangeShapeType="1"/>
          </p:cNvSpPr>
          <p:nvPr/>
        </p:nvSpPr>
        <p:spPr bwMode="auto">
          <a:xfrm>
            <a:off x="762000" y="3048000"/>
            <a:ext cx="7620000" cy="0"/>
          </a:xfrm>
          <a:prstGeom prst="line">
            <a:avLst/>
          </a:prstGeom>
          <a:noFill/>
          <a:ln w="38100">
            <a:solidFill>
              <a:srgbClr val="99CCFF"/>
            </a:solidFill>
            <a:round/>
            <a:headEnd/>
            <a:tailEnd/>
          </a:ln>
        </p:spPr>
        <p:txBody>
          <a:bodyPr/>
          <a:lstStyle/>
          <a:p>
            <a:endParaRPr lang="en-US"/>
          </a:p>
        </p:txBody>
      </p:sp>
      <p:sp>
        <p:nvSpPr>
          <p:cNvPr id="14345" name="Line 9"/>
          <p:cNvSpPr>
            <a:spLocks noChangeShapeType="1"/>
          </p:cNvSpPr>
          <p:nvPr/>
        </p:nvSpPr>
        <p:spPr bwMode="auto">
          <a:xfrm>
            <a:off x="762000" y="3581400"/>
            <a:ext cx="7620000" cy="0"/>
          </a:xfrm>
          <a:prstGeom prst="line">
            <a:avLst/>
          </a:prstGeom>
          <a:noFill/>
          <a:ln w="38100">
            <a:solidFill>
              <a:srgbClr val="99CCFF"/>
            </a:solidFill>
            <a:round/>
            <a:headEnd/>
            <a:tailEnd/>
          </a:ln>
        </p:spPr>
        <p:txBody>
          <a:bodyPr/>
          <a:lstStyle/>
          <a:p>
            <a:endParaRPr lang="en-US"/>
          </a:p>
        </p:txBody>
      </p:sp>
      <p:sp>
        <p:nvSpPr>
          <p:cNvPr id="14346" name="Line 10"/>
          <p:cNvSpPr>
            <a:spLocks noChangeShapeType="1"/>
          </p:cNvSpPr>
          <p:nvPr/>
        </p:nvSpPr>
        <p:spPr bwMode="auto">
          <a:xfrm>
            <a:off x="762000" y="4114800"/>
            <a:ext cx="7620000" cy="0"/>
          </a:xfrm>
          <a:prstGeom prst="line">
            <a:avLst/>
          </a:prstGeom>
          <a:noFill/>
          <a:ln w="38100">
            <a:solidFill>
              <a:srgbClr val="99CCFF"/>
            </a:solidFill>
            <a:round/>
            <a:headEnd/>
            <a:tailEnd/>
          </a:ln>
        </p:spPr>
        <p:txBody>
          <a:bodyPr/>
          <a:lstStyle/>
          <a:p>
            <a:endParaRPr lang="en-US"/>
          </a:p>
        </p:txBody>
      </p:sp>
      <p:sp>
        <p:nvSpPr>
          <p:cNvPr id="14347" name="Line 11"/>
          <p:cNvSpPr>
            <a:spLocks noChangeShapeType="1"/>
          </p:cNvSpPr>
          <p:nvPr/>
        </p:nvSpPr>
        <p:spPr bwMode="auto">
          <a:xfrm>
            <a:off x="762000" y="4648200"/>
            <a:ext cx="7620000" cy="0"/>
          </a:xfrm>
          <a:prstGeom prst="line">
            <a:avLst/>
          </a:prstGeom>
          <a:noFill/>
          <a:ln w="38100">
            <a:solidFill>
              <a:srgbClr val="99CCFF"/>
            </a:solidFill>
            <a:round/>
            <a:headEnd/>
            <a:tailEnd/>
          </a:ln>
        </p:spPr>
        <p:txBody>
          <a:bodyPr/>
          <a:lstStyle/>
          <a:p>
            <a:endParaRPr lang="en-US"/>
          </a:p>
        </p:txBody>
      </p:sp>
      <p:sp>
        <p:nvSpPr>
          <p:cNvPr id="14348" name="Line 12"/>
          <p:cNvSpPr>
            <a:spLocks noChangeShapeType="1"/>
          </p:cNvSpPr>
          <p:nvPr/>
        </p:nvSpPr>
        <p:spPr bwMode="auto">
          <a:xfrm>
            <a:off x="762000" y="5181600"/>
            <a:ext cx="7620000" cy="0"/>
          </a:xfrm>
          <a:prstGeom prst="line">
            <a:avLst/>
          </a:prstGeom>
          <a:noFill/>
          <a:ln w="38100">
            <a:solidFill>
              <a:srgbClr val="99CCFF"/>
            </a:solidFill>
            <a:round/>
            <a:headEnd/>
            <a:tailEnd/>
          </a:ln>
        </p:spPr>
        <p:txBody>
          <a:bodyPr/>
          <a:lstStyle/>
          <a:p>
            <a:endParaRPr lang="en-US"/>
          </a:p>
        </p:txBody>
      </p:sp>
      <p:sp>
        <p:nvSpPr>
          <p:cNvPr id="1119245" name="Text Box 13"/>
          <p:cNvSpPr txBox="1">
            <a:spLocks noChangeArrowheads="1"/>
          </p:cNvSpPr>
          <p:nvPr/>
        </p:nvSpPr>
        <p:spPr bwMode="auto">
          <a:xfrm>
            <a:off x="838200" y="2070100"/>
            <a:ext cx="16462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Item Reviewed</a:t>
            </a:r>
          </a:p>
        </p:txBody>
      </p:sp>
      <p:sp>
        <p:nvSpPr>
          <p:cNvPr id="1119246" name="Text Box 14"/>
          <p:cNvSpPr txBox="1">
            <a:spLocks noChangeArrowheads="1"/>
          </p:cNvSpPr>
          <p:nvPr/>
        </p:nvSpPr>
        <p:spPr bwMode="auto">
          <a:xfrm>
            <a:off x="5543550" y="1993900"/>
            <a:ext cx="13287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Description</a:t>
            </a:r>
          </a:p>
        </p:txBody>
      </p:sp>
      <p:sp>
        <p:nvSpPr>
          <p:cNvPr id="1119247" name="Text Box 15"/>
          <p:cNvSpPr txBox="1">
            <a:spLocks noChangeArrowheads="1"/>
          </p:cNvSpPr>
          <p:nvPr/>
        </p:nvSpPr>
        <p:spPr bwMode="auto">
          <a:xfrm>
            <a:off x="2987675" y="1944688"/>
            <a:ext cx="804863" cy="581025"/>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No</a:t>
            </a:r>
          </a:p>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48" name="Text Box 16"/>
          <p:cNvSpPr txBox="1">
            <a:spLocks noChangeArrowheads="1"/>
          </p:cNvSpPr>
          <p:nvPr/>
        </p:nvSpPr>
        <p:spPr bwMode="auto">
          <a:xfrm>
            <a:off x="762000" y="5181600"/>
            <a:ext cx="2103438" cy="590550"/>
          </a:xfrm>
          <a:prstGeom prst="rect">
            <a:avLst/>
          </a:prstGeom>
          <a:noFill/>
          <a:ln w="9525">
            <a:solidFill>
              <a:srgbClr val="99CCFF"/>
            </a:solidFill>
            <a:miter lim="800000"/>
            <a:headEnd/>
            <a:tailEnd/>
          </a:ln>
          <a:effectLst/>
        </p:spPr>
        <p:txBody>
          <a:bodyPr>
            <a:spAutoFit/>
          </a:bodyPr>
          <a:lstStyle/>
          <a:p>
            <a:pPr eaLnBrk="0" hangingPunct="0">
              <a:defRPr/>
            </a:pPr>
            <a:r>
              <a:rPr lang="en-US" sz="1600" b="1" i="1">
                <a:effectLst>
                  <a:outerShdw blurRad="38100" dist="38100" dir="2700000" algn="tl">
                    <a:srgbClr val="000000"/>
                  </a:outerShdw>
                </a:effectLst>
                <a:latin typeface="Garamond" pitchFamily="18" charset="0"/>
              </a:rPr>
              <a:t>Credit Monitoring/</a:t>
            </a:r>
          </a:p>
          <a:p>
            <a:pPr eaLnBrk="0" hangingPunct="0">
              <a:defRPr/>
            </a:pPr>
            <a:r>
              <a:rPr lang="en-US" sz="1600" b="1" i="1">
                <a:effectLst>
                  <a:outerShdw blurRad="38100" dist="38100" dir="2700000" algn="tl">
                    <a:srgbClr val="000000"/>
                  </a:outerShdw>
                </a:effectLst>
                <a:latin typeface="Garamond" pitchFamily="18" charset="0"/>
              </a:rPr>
              <a:t>Liability</a:t>
            </a:r>
          </a:p>
        </p:txBody>
      </p:sp>
      <p:sp>
        <p:nvSpPr>
          <p:cNvPr id="1119249" name="Text Box 17"/>
          <p:cNvSpPr txBox="1">
            <a:spLocks noChangeArrowheads="1"/>
          </p:cNvSpPr>
          <p:nvPr/>
        </p:nvSpPr>
        <p:spPr bwMode="auto">
          <a:xfrm>
            <a:off x="838200" y="2625725"/>
            <a:ext cx="815975"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Budget</a:t>
            </a:r>
          </a:p>
        </p:txBody>
      </p:sp>
      <p:sp>
        <p:nvSpPr>
          <p:cNvPr id="1119250" name="Text Box 18"/>
          <p:cNvSpPr txBox="1">
            <a:spLocks noChangeArrowheads="1"/>
          </p:cNvSpPr>
          <p:nvPr/>
        </p:nvSpPr>
        <p:spPr bwMode="auto">
          <a:xfrm>
            <a:off x="838200" y="3159125"/>
            <a:ext cx="85090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Staffing</a:t>
            </a:r>
          </a:p>
        </p:txBody>
      </p:sp>
      <p:sp>
        <p:nvSpPr>
          <p:cNvPr id="1119251" name="Text Box 19"/>
          <p:cNvSpPr txBox="1">
            <a:spLocks noChangeArrowheads="1"/>
          </p:cNvSpPr>
          <p:nvPr/>
        </p:nvSpPr>
        <p:spPr bwMode="auto">
          <a:xfrm>
            <a:off x="781050" y="3681413"/>
            <a:ext cx="1906588" cy="350837"/>
          </a:xfrm>
          <a:prstGeom prst="rect">
            <a:avLst/>
          </a:prstGeom>
          <a:noFill/>
          <a:ln w="9525">
            <a:noFill/>
            <a:miter lim="800000"/>
            <a:headEnd/>
            <a:tailEnd/>
          </a:ln>
          <a:effectLst/>
        </p:spPr>
        <p:txBody>
          <a:bodyPr wrap="none">
            <a:spAutoFit/>
          </a:bodyPr>
          <a:lstStyle/>
          <a:p>
            <a:pPr eaLnBrk="0" hangingPunct="0">
              <a:defRPr/>
            </a:pPr>
            <a:r>
              <a:rPr lang="en-US" sz="1700" b="1" i="1">
                <a:effectLst>
                  <a:outerShdw blurRad="38100" dist="38100" dir="2700000" algn="tl">
                    <a:srgbClr val="000000"/>
                  </a:outerShdw>
                </a:effectLst>
                <a:latin typeface="Garamond" pitchFamily="18" charset="0"/>
              </a:rPr>
              <a:t>Computer Systems</a:t>
            </a:r>
          </a:p>
        </p:txBody>
      </p:sp>
      <p:sp>
        <p:nvSpPr>
          <p:cNvPr id="1119252" name="Text Box 20"/>
          <p:cNvSpPr txBox="1">
            <a:spLocks noChangeArrowheads="1"/>
          </p:cNvSpPr>
          <p:nvPr/>
        </p:nvSpPr>
        <p:spPr bwMode="auto">
          <a:xfrm>
            <a:off x="782638" y="4225925"/>
            <a:ext cx="18732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Business Functions</a:t>
            </a:r>
          </a:p>
        </p:txBody>
      </p:sp>
      <p:sp>
        <p:nvSpPr>
          <p:cNvPr id="1119253" name="Text Box 21"/>
          <p:cNvSpPr txBox="1">
            <a:spLocks noChangeArrowheads="1"/>
          </p:cNvSpPr>
          <p:nvPr/>
        </p:nvSpPr>
        <p:spPr bwMode="auto">
          <a:xfrm>
            <a:off x="781050" y="4759325"/>
            <a:ext cx="15811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Grid Operations</a:t>
            </a:r>
          </a:p>
        </p:txBody>
      </p:sp>
      <p:sp>
        <p:nvSpPr>
          <p:cNvPr id="1119254" name="Text Box 22"/>
          <p:cNvSpPr txBox="1">
            <a:spLocks noChangeArrowheads="1"/>
          </p:cNvSpPr>
          <p:nvPr/>
        </p:nvSpPr>
        <p:spPr bwMode="auto">
          <a:xfrm>
            <a:off x="3902075" y="1944688"/>
            <a:ext cx="804863" cy="336550"/>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55" name="AutoShape 23"/>
          <p:cNvSpPr>
            <a:spLocks noChangeArrowheads="1"/>
          </p:cNvSpPr>
          <p:nvPr/>
        </p:nvSpPr>
        <p:spPr bwMode="auto">
          <a:xfrm>
            <a:off x="3200400" y="2590800"/>
            <a:ext cx="381000" cy="381000"/>
          </a:xfrm>
          <a:prstGeom prst="star5">
            <a:avLst/>
          </a:prstGeom>
          <a:solidFill>
            <a:srgbClr val="00FF00"/>
          </a:solidFill>
          <a:ln w="9525">
            <a:solidFill>
              <a:schemeClr val="tx1"/>
            </a:solidFill>
            <a:miter lim="800000"/>
            <a:headEnd/>
            <a:tailEnd/>
          </a:ln>
          <a:effectLst/>
        </p:spPr>
        <p:txBody>
          <a:bodyPr wrap="none" anchor="ctr"/>
          <a:lstStyle/>
          <a:p>
            <a:pPr algn="ctr" eaLnBrk="0" hangingPunct="0">
              <a:defRPr/>
            </a:pPr>
            <a:endParaRPr lang="en-US">
              <a:solidFill>
                <a:srgbClr val="FF0000"/>
              </a:solidFill>
              <a:latin typeface="Tahoma" pitchFamily="34" charset="0"/>
            </a:endParaRPr>
          </a:p>
        </p:txBody>
      </p:sp>
      <p:sp>
        <p:nvSpPr>
          <p:cNvPr id="1119256" name="AutoShape 24"/>
          <p:cNvSpPr>
            <a:spLocks noChangeArrowheads="1"/>
          </p:cNvSpPr>
          <p:nvPr/>
        </p:nvSpPr>
        <p:spPr bwMode="auto">
          <a:xfrm>
            <a:off x="3200400" y="31242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7" name="AutoShape 25"/>
          <p:cNvSpPr>
            <a:spLocks noChangeArrowheads="1"/>
          </p:cNvSpPr>
          <p:nvPr/>
        </p:nvSpPr>
        <p:spPr bwMode="auto">
          <a:xfrm>
            <a:off x="3200400" y="36576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8" name="AutoShape 26"/>
          <p:cNvSpPr>
            <a:spLocks noChangeArrowheads="1"/>
          </p:cNvSpPr>
          <p:nvPr/>
        </p:nvSpPr>
        <p:spPr bwMode="auto">
          <a:xfrm>
            <a:off x="3200400" y="41910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9" name="AutoShape 27"/>
          <p:cNvSpPr>
            <a:spLocks noChangeArrowheads="1"/>
          </p:cNvSpPr>
          <p:nvPr/>
        </p:nvSpPr>
        <p:spPr bwMode="auto">
          <a:xfrm>
            <a:off x="3200400" y="47244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60" name="AutoShape 28"/>
          <p:cNvSpPr>
            <a:spLocks noChangeArrowheads="1"/>
          </p:cNvSpPr>
          <p:nvPr/>
        </p:nvSpPr>
        <p:spPr bwMode="auto">
          <a:xfrm>
            <a:off x="3200400" y="52578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4365" name="Line 29"/>
          <p:cNvSpPr>
            <a:spLocks noChangeShapeType="1"/>
          </p:cNvSpPr>
          <p:nvPr/>
        </p:nvSpPr>
        <p:spPr bwMode="auto">
          <a:xfrm>
            <a:off x="762000" y="5791200"/>
            <a:ext cx="7620000" cy="0"/>
          </a:xfrm>
          <a:prstGeom prst="line">
            <a:avLst/>
          </a:prstGeom>
          <a:noFill/>
          <a:ln w="38100">
            <a:solidFill>
              <a:srgbClr val="99CCFF"/>
            </a:solidFill>
            <a:round/>
            <a:headEnd/>
            <a:tailEnd/>
          </a:ln>
        </p:spPr>
        <p:txBody>
          <a:bodyPr/>
          <a:lstStyle/>
          <a:p>
            <a:endParaRPr lang="en-US"/>
          </a:p>
        </p:txBody>
      </p:sp>
      <p:sp>
        <p:nvSpPr>
          <p:cNvPr id="1119262" name="AutoShape 30"/>
          <p:cNvSpPr>
            <a:spLocks noChangeArrowheads="1"/>
          </p:cNvSpPr>
          <p:nvPr/>
        </p:nvSpPr>
        <p:spPr bwMode="auto">
          <a:xfrm>
            <a:off x="3200400" y="52578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63" name="Text Box 31"/>
          <p:cNvSpPr txBox="1">
            <a:spLocks noChangeArrowheads="1"/>
          </p:cNvSpPr>
          <p:nvPr/>
        </p:nvSpPr>
        <p:spPr bwMode="auto">
          <a:xfrm>
            <a:off x="4800600" y="5181600"/>
            <a:ext cx="3505200" cy="336550"/>
          </a:xfrm>
          <a:prstGeom prst="rect">
            <a:avLst/>
          </a:prstGeom>
          <a:noFill/>
          <a:ln w="9525">
            <a:noFill/>
            <a:miter lim="800000"/>
            <a:headEnd/>
            <a:tailEnd/>
          </a:ln>
          <a:effectLst/>
        </p:spPr>
        <p:txBody>
          <a:bodyPr>
            <a:spAutoFit/>
          </a:bodyPr>
          <a:lstStyle/>
          <a:p>
            <a:pPr eaLnBrk="0" hangingPunct="0">
              <a:defRPr/>
            </a:pPr>
            <a:endParaRPr lang="en-US" sz="1600" b="1" i="1">
              <a:effectLst>
                <a:outerShdw blurRad="38100" dist="38100" dir="2700000" algn="tl">
                  <a:srgbClr val="000000"/>
                </a:outerShdw>
              </a:effectLst>
              <a:latin typeface="Garamond"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iterate type="lt">
                                    <p:tmPct val="0"/>
                                  </p:iterate>
                                  <p:childTnLst>
                                    <p:animRot by="-21600000">
                                      <p:cBhvr>
                                        <p:cTn id="6" dur="500" fill="hold"/>
                                        <p:tgtEl>
                                          <p:spTgt spid="1119255"/>
                                        </p:tgtEl>
                                        <p:attrNameLst>
                                          <p:attrName>r</p:attrName>
                                        </p:attrNameLst>
                                      </p:cBhvr>
                                    </p:animRot>
                                  </p:childTnLst>
                                </p:cTn>
                              </p:par>
                              <p:par>
                                <p:cTn id="7" presetID="8" presetClass="emph" presetSubtype="0" fill="hold" nodeType="withEffect">
                                  <p:stCondLst>
                                    <p:cond delay="0"/>
                                  </p:stCondLst>
                                  <p:childTnLst>
                                    <p:animRot by="21600000">
                                      <p:cBhvr>
                                        <p:cTn id="8" dur="500" fill="hold"/>
                                        <p:tgtEl>
                                          <p:spTgt spid="1119256"/>
                                        </p:tgtEl>
                                        <p:attrNameLst>
                                          <p:attrName>r</p:attrName>
                                        </p:attrNameLst>
                                      </p:cBhvr>
                                    </p:animRot>
                                  </p:childTnLst>
                                </p:cTn>
                              </p:par>
                              <p:par>
                                <p:cTn id="9" presetID="8" presetClass="emph" presetSubtype="0" fill="hold" nodeType="withEffect">
                                  <p:stCondLst>
                                    <p:cond delay="0"/>
                                  </p:stCondLst>
                                  <p:childTnLst>
                                    <p:animRot by="-21600000">
                                      <p:cBhvr>
                                        <p:cTn id="10" dur="500" fill="hold"/>
                                        <p:tgtEl>
                                          <p:spTgt spid="1119257"/>
                                        </p:tgtEl>
                                        <p:attrNameLst>
                                          <p:attrName>r</p:attrName>
                                        </p:attrNameLst>
                                      </p:cBhvr>
                                    </p:animRot>
                                  </p:childTnLst>
                                </p:cTn>
                              </p:par>
                              <p:par>
                                <p:cTn id="11" presetID="8" presetClass="emph" presetSubtype="0" fill="hold" nodeType="withEffect">
                                  <p:stCondLst>
                                    <p:cond delay="0"/>
                                  </p:stCondLst>
                                  <p:childTnLst>
                                    <p:animRot by="21600000">
                                      <p:cBhvr>
                                        <p:cTn id="12" dur="500" fill="hold"/>
                                        <p:tgtEl>
                                          <p:spTgt spid="1119258"/>
                                        </p:tgtEl>
                                        <p:attrNameLst>
                                          <p:attrName>r</p:attrName>
                                        </p:attrNameLst>
                                      </p:cBhvr>
                                    </p:animRot>
                                  </p:childTnLst>
                                </p:cTn>
                              </p:par>
                              <p:par>
                                <p:cTn id="13" presetID="8" presetClass="emph" presetSubtype="0" fill="hold" nodeType="withEffect">
                                  <p:stCondLst>
                                    <p:cond delay="0"/>
                                  </p:stCondLst>
                                  <p:childTnLst>
                                    <p:animRot by="-21600000">
                                      <p:cBhvr>
                                        <p:cTn id="14" dur="500" fill="hold"/>
                                        <p:tgtEl>
                                          <p:spTgt spid="1119259"/>
                                        </p:tgtEl>
                                        <p:attrNameLst>
                                          <p:attrName>r</p:attrName>
                                        </p:attrNameLst>
                                      </p:cBhvr>
                                    </p:animRot>
                                  </p:childTnLst>
                                </p:cTn>
                              </p:par>
                              <p:par>
                                <p:cTn id="15" presetID="8" presetClass="emph" presetSubtype="0" fill="hold" nodeType="withEffect">
                                  <p:stCondLst>
                                    <p:cond delay="0"/>
                                  </p:stCondLst>
                                  <p:childTnLst>
                                    <p:animRot by="21600000">
                                      <p:cBhvr>
                                        <p:cTn id="16" dur="500" fill="hold"/>
                                        <p:tgtEl>
                                          <p:spTgt spid="1119260"/>
                                        </p:tgtEl>
                                        <p:attrNameLst>
                                          <p:attrName>r</p:attrName>
                                        </p:attrNameLst>
                                      </p:cBhvr>
                                    </p:animRot>
                                  </p:childTnLst>
                                </p:cTn>
                              </p:par>
                              <p:par>
                                <p:cTn id="17" presetID="8" presetClass="emph" presetSubtype="0" fill="hold" nodeType="withEffect">
                                  <p:stCondLst>
                                    <p:cond delay="0"/>
                                  </p:stCondLst>
                                  <p:childTnLst>
                                    <p:animRot by="21600000">
                                      <p:cBhvr>
                                        <p:cTn id="18" dur="500" fill="hold"/>
                                        <p:tgtEl>
                                          <p:spTgt spid="11192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1282" name="Rectangle 2"/>
          <p:cNvSpPr>
            <a:spLocks noGrp="1" noRot="1" noChangeArrowheads="1"/>
          </p:cNvSpPr>
          <p:nvPr>
            <p:ph type="title"/>
          </p:nvPr>
        </p:nvSpPr>
        <p:spPr>
          <a:xfrm>
            <a:off x="457200" y="76200"/>
            <a:ext cx="8229600" cy="1371600"/>
          </a:xfrm>
        </p:spPr>
        <p:txBody>
          <a:bodyPr/>
          <a:lstStyle/>
          <a:p>
            <a:pPr eaLnBrk="1" hangingPunct="1">
              <a:defRPr/>
            </a:pPr>
            <a:r>
              <a:rPr lang="en-US" i="1" dirty="0" smtClean="0">
                <a:solidFill>
                  <a:schemeClr val="tx1"/>
                </a:solidFill>
              </a:rPr>
              <a:t>Withdrawals and Rejections</a:t>
            </a:r>
          </a:p>
        </p:txBody>
      </p:sp>
      <p:sp>
        <p:nvSpPr>
          <p:cNvPr id="1121283" name="Rectangle 3"/>
          <p:cNvSpPr>
            <a:spLocks noGrp="1" noChangeArrowheads="1"/>
          </p:cNvSpPr>
          <p:nvPr>
            <p:ph type="body" idx="4294967295"/>
          </p:nvPr>
        </p:nvSpPr>
        <p:spPr>
          <a:xfrm>
            <a:off x="685800" y="1600200"/>
            <a:ext cx="7924800" cy="4724400"/>
          </a:xfrm>
        </p:spPr>
        <p:txBody>
          <a:bodyPr/>
          <a:lstStyle/>
          <a:p>
            <a:pPr marL="0" indent="0" eaLnBrk="1" hangingPunct="1">
              <a:lnSpc>
                <a:spcPct val="80000"/>
              </a:lnSpc>
              <a:buClr>
                <a:schemeClr val="tx1"/>
              </a:buClr>
              <a:buFontTx/>
              <a:buNone/>
              <a:defRPr/>
            </a:pPr>
            <a:r>
              <a:rPr lang="en-US" sz="2800" b="1" i="1" dirty="0" smtClean="0"/>
              <a:t>NPRR215, Resolution of Alignment Item A151 - Removal of Posting Requirement for RMR Services - Withdrawn </a:t>
            </a:r>
          </a:p>
          <a:p>
            <a:pPr marL="0" indent="0" eaLnBrk="1" hangingPunct="1">
              <a:lnSpc>
                <a:spcPct val="80000"/>
              </a:lnSpc>
              <a:buClr>
                <a:schemeClr val="tx1"/>
              </a:buClr>
              <a:buFontTx/>
              <a:buNone/>
              <a:defRPr/>
            </a:pPr>
            <a:endParaRPr lang="en-US" sz="2800" b="1" i="1" dirty="0" smtClean="0"/>
          </a:p>
          <a:p>
            <a:pPr marL="0" indent="0" eaLnBrk="1" hangingPunct="1">
              <a:lnSpc>
                <a:spcPct val="80000"/>
              </a:lnSpc>
              <a:buClr>
                <a:schemeClr val="tx1"/>
              </a:buClr>
              <a:buFontTx/>
              <a:buNone/>
              <a:defRPr/>
            </a:pPr>
            <a:r>
              <a:rPr lang="en-US" sz="2800" b="1" i="1" dirty="0" smtClean="0"/>
              <a:t>PRR848, Allow ERCOT Option to Cancel RPRS Capacity Commitments - Rejected</a:t>
            </a:r>
            <a:endParaRPr lang="en-US" sz="28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1282" name="Rectangle 2"/>
          <p:cNvSpPr>
            <a:spLocks noGrp="1" noRot="1" noChangeArrowheads="1"/>
          </p:cNvSpPr>
          <p:nvPr>
            <p:ph type="title"/>
          </p:nvPr>
        </p:nvSpPr>
        <p:spPr>
          <a:xfrm>
            <a:off x="457200" y="76200"/>
            <a:ext cx="8229600" cy="1371600"/>
          </a:xfrm>
        </p:spPr>
        <p:txBody>
          <a:bodyPr/>
          <a:lstStyle/>
          <a:p>
            <a:pPr eaLnBrk="1" hangingPunct="1">
              <a:defRPr/>
            </a:pPr>
            <a:r>
              <a:rPr lang="en-US" i="1" dirty="0" smtClean="0">
                <a:solidFill>
                  <a:schemeClr val="tx1"/>
                </a:solidFill>
              </a:rPr>
              <a:t>Parking Deck Priority</a:t>
            </a:r>
          </a:p>
        </p:txBody>
      </p:sp>
      <p:sp>
        <p:nvSpPr>
          <p:cNvPr id="1121283" name="Rectangle 3"/>
          <p:cNvSpPr>
            <a:spLocks noGrp="1" noChangeArrowheads="1"/>
          </p:cNvSpPr>
          <p:nvPr>
            <p:ph type="body" idx="4294967295"/>
          </p:nvPr>
        </p:nvSpPr>
        <p:spPr>
          <a:xfrm>
            <a:off x="685800" y="1295400"/>
            <a:ext cx="7924800" cy="4724400"/>
          </a:xfrm>
        </p:spPr>
        <p:txBody>
          <a:bodyPr/>
          <a:lstStyle/>
          <a:p>
            <a:pPr marL="0" lvl="1" indent="0" eaLnBrk="1" hangingPunct="1">
              <a:spcBef>
                <a:spcPts val="0"/>
              </a:spcBef>
              <a:buClr>
                <a:schemeClr val="tx1"/>
              </a:buClr>
              <a:defRPr/>
            </a:pPr>
            <a:r>
              <a:rPr lang="en-US" b="1" i="1" dirty="0" smtClean="0"/>
              <a:t>None this month</a:t>
            </a:r>
            <a:endParaRPr lang="en-US" b="1" dirty="0" smtClean="0">
              <a:solidFill>
                <a:srgbClr val="C00000"/>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Rot="1" noChangeArrowheads="1"/>
          </p:cNvSpPr>
          <p:nvPr>
            <p:ph type="title"/>
          </p:nvPr>
        </p:nvSpPr>
        <p:spPr>
          <a:xfrm>
            <a:off x="457200" y="76200"/>
            <a:ext cx="8229600" cy="1371600"/>
          </a:xfrm>
        </p:spPr>
        <p:txBody>
          <a:bodyPr/>
          <a:lstStyle/>
          <a:p>
            <a:pPr eaLnBrk="1" hangingPunct="1">
              <a:defRPr/>
            </a:pPr>
            <a:r>
              <a:rPr lang="en-US" i="1" smtClean="0">
                <a:solidFill>
                  <a:schemeClr val="tx1"/>
                </a:solidFill>
              </a:rPr>
              <a:t>PRR/NPRR Summary</a:t>
            </a:r>
          </a:p>
        </p:txBody>
      </p:sp>
      <p:sp>
        <p:nvSpPr>
          <p:cNvPr id="406531" name="Rectangle 3"/>
          <p:cNvSpPr>
            <a:spLocks noGrp="1" noChangeArrowheads="1"/>
          </p:cNvSpPr>
          <p:nvPr>
            <p:ph type="body" idx="4294967295"/>
          </p:nvPr>
        </p:nvSpPr>
        <p:spPr>
          <a:xfrm>
            <a:off x="762000" y="1219200"/>
            <a:ext cx="7924800" cy="5257800"/>
          </a:xfrm>
        </p:spPr>
        <p:txBody>
          <a:bodyPr/>
          <a:lstStyle/>
          <a:p>
            <a:pPr marL="0" indent="0" eaLnBrk="1" hangingPunct="1">
              <a:lnSpc>
                <a:spcPct val="80000"/>
              </a:lnSpc>
              <a:buClr>
                <a:schemeClr val="tx1"/>
              </a:buClr>
              <a:buFontTx/>
              <a:buNone/>
              <a:defRPr/>
            </a:pPr>
            <a:r>
              <a:rPr lang="en-US" sz="2000" b="1" dirty="0" smtClean="0"/>
              <a:t>Revision Requests Unanimously Recommended for Approval with No Impacts</a:t>
            </a:r>
          </a:p>
          <a:p>
            <a:pPr marL="0" indent="0" eaLnBrk="1" hangingPunct="1">
              <a:lnSpc>
                <a:spcPct val="80000"/>
              </a:lnSpc>
              <a:buClr>
                <a:schemeClr val="tx1"/>
              </a:buClr>
              <a:buFontTx/>
              <a:buNone/>
              <a:defRPr/>
            </a:pPr>
            <a:r>
              <a:rPr lang="en-US" sz="2000" i="1" dirty="0" smtClean="0"/>
              <a:t>None</a:t>
            </a:r>
          </a:p>
          <a:p>
            <a:pPr marL="0" indent="0" eaLnBrk="1" hangingPunct="1">
              <a:lnSpc>
                <a:spcPct val="80000"/>
              </a:lnSpc>
              <a:buClr>
                <a:schemeClr val="tx1"/>
              </a:buClr>
              <a:buFontTx/>
              <a:buNone/>
              <a:defRPr/>
            </a:pPr>
            <a:endParaRPr lang="en-US" sz="2000" b="1" i="1" dirty="0" smtClean="0"/>
          </a:p>
          <a:p>
            <a:pPr marL="0" indent="0" eaLnBrk="1" hangingPunct="1">
              <a:lnSpc>
                <a:spcPct val="80000"/>
              </a:lnSpc>
              <a:buClr>
                <a:schemeClr val="tx1"/>
              </a:buClr>
              <a:buFontTx/>
              <a:buNone/>
              <a:defRPr/>
            </a:pPr>
            <a:r>
              <a:rPr lang="en-US" sz="2000" b="1" dirty="0" smtClean="0"/>
              <a:t>Revision Requests Not Unanimously Recommended for Approval with No Impacts</a:t>
            </a:r>
          </a:p>
          <a:p>
            <a:pPr marL="0" indent="0" eaLnBrk="1" hangingPunct="1">
              <a:lnSpc>
                <a:spcPct val="80000"/>
              </a:lnSpc>
              <a:buClr>
                <a:schemeClr val="tx1"/>
              </a:buClr>
              <a:buFontTx/>
              <a:buNone/>
              <a:defRPr/>
            </a:pPr>
            <a:r>
              <a:rPr lang="en-US" sz="2000" i="1" dirty="0" smtClean="0"/>
              <a:t>NPRR209, Data Posting Changes to Comply with P.U.C. </a:t>
            </a:r>
            <a:r>
              <a:rPr lang="en-US" sz="2000" i="1" cap="small" dirty="0" smtClean="0"/>
              <a:t>Subst.</a:t>
            </a:r>
            <a:r>
              <a:rPr lang="en-US" sz="2000" i="1" dirty="0" smtClean="0"/>
              <a:t> R. 25.505</a:t>
            </a:r>
          </a:p>
          <a:p>
            <a:pPr marL="0" indent="0" eaLnBrk="1" hangingPunct="1">
              <a:lnSpc>
                <a:spcPct val="80000"/>
              </a:lnSpc>
              <a:buClr>
                <a:schemeClr val="tx1"/>
              </a:buClr>
              <a:buFontTx/>
              <a:buNone/>
              <a:defRPr/>
            </a:pPr>
            <a:r>
              <a:rPr lang="en-US" sz="2000" i="1" dirty="0" smtClean="0"/>
              <a:t>NPRR211, Clarify Capacity Obligations of Energy Trades (formerly “Modify RUC Capacity Short Charge to Use Final Energy Trades”) </a:t>
            </a:r>
          </a:p>
          <a:p>
            <a:pPr marL="0" indent="0" eaLnBrk="1" hangingPunct="1">
              <a:lnSpc>
                <a:spcPct val="80000"/>
              </a:lnSpc>
              <a:buClr>
                <a:schemeClr val="tx1"/>
              </a:buClr>
              <a:buFontTx/>
              <a:buNone/>
              <a:defRPr/>
            </a:pPr>
            <a:r>
              <a:rPr lang="en-US" sz="2000" i="1" dirty="0" smtClean="0"/>
              <a:t>NPRR214, Wind-powered Generation Resource (WGR) High Sustained Limit (HSL) Update Process </a:t>
            </a:r>
          </a:p>
          <a:p>
            <a:pPr marL="0" indent="0" eaLnBrk="1" hangingPunct="1">
              <a:lnSpc>
                <a:spcPct val="80000"/>
              </a:lnSpc>
              <a:buClr>
                <a:schemeClr val="tx1"/>
              </a:buClr>
              <a:buFontTx/>
              <a:buNone/>
              <a:defRPr/>
            </a:pPr>
            <a:endParaRPr lang="en-US" sz="2000" i="1" dirty="0" smtClean="0"/>
          </a:p>
          <a:p>
            <a:pPr marL="0" indent="0">
              <a:lnSpc>
                <a:spcPct val="80000"/>
              </a:lnSpc>
              <a:buClrTx/>
              <a:buFont typeface="Arial" pitchFamily="34" charset="0"/>
              <a:buNone/>
              <a:defRPr/>
            </a:pPr>
            <a:r>
              <a:rPr lang="en-US" sz="2000" b="1" dirty="0" smtClean="0"/>
              <a:t>Revision Requests Unanimously Recommended for Approval with Impacts</a:t>
            </a:r>
          </a:p>
          <a:p>
            <a:pPr marL="0" indent="0" eaLnBrk="1" hangingPunct="1">
              <a:lnSpc>
                <a:spcPct val="80000"/>
              </a:lnSpc>
              <a:buClr>
                <a:schemeClr val="tx1"/>
              </a:buClr>
              <a:buFontTx/>
              <a:buNone/>
              <a:defRPr/>
            </a:pPr>
            <a:r>
              <a:rPr lang="en-US" sz="2000" i="1" dirty="0" smtClean="0"/>
              <a:t>None</a:t>
            </a:r>
          </a:p>
          <a:p>
            <a:pPr marL="0" indent="0">
              <a:lnSpc>
                <a:spcPct val="80000"/>
              </a:lnSpc>
              <a:buClrTx/>
              <a:buFont typeface="Arial" pitchFamily="34" charset="0"/>
              <a:buNone/>
              <a:defRPr/>
            </a:pPr>
            <a:endParaRPr lang="en-US" sz="1400" b="1" dirty="0" smtClean="0"/>
          </a:p>
          <a:p>
            <a:pPr marL="0" indent="0">
              <a:lnSpc>
                <a:spcPct val="80000"/>
              </a:lnSpc>
              <a:buClrTx/>
              <a:buFont typeface="Arial" pitchFamily="34" charset="0"/>
              <a:buNone/>
              <a:defRPr/>
            </a:pPr>
            <a:r>
              <a:rPr lang="en-US" sz="2000" b="1" dirty="0" smtClean="0"/>
              <a:t>Revision Requests Not Unanimously Recommended for Approval with Impacts</a:t>
            </a:r>
          </a:p>
          <a:p>
            <a:pPr marL="0" indent="0" eaLnBrk="1" hangingPunct="1">
              <a:lnSpc>
                <a:spcPct val="80000"/>
              </a:lnSpc>
              <a:buClr>
                <a:schemeClr val="tx1"/>
              </a:buClr>
              <a:buFontTx/>
              <a:buNone/>
              <a:defRPr/>
            </a:pPr>
            <a:r>
              <a:rPr lang="en-US" sz="2000" i="1" dirty="0" smtClean="0"/>
              <a:t>NPRR207, Unit </a:t>
            </a:r>
            <a:r>
              <a:rPr lang="en-US" sz="2000" i="1" dirty="0" err="1" smtClean="0"/>
              <a:t>Deselection</a:t>
            </a:r>
            <a:r>
              <a:rPr lang="en-US" sz="2000" i="1" dirty="0" smtClean="0"/>
              <a:t> (formerly “Hour Start Unit </a:t>
            </a:r>
            <a:r>
              <a:rPr lang="en-US" sz="2000" i="1" dirty="0" err="1" smtClean="0"/>
              <a:t>Deselection</a:t>
            </a:r>
            <a:r>
              <a:rPr lang="en-US" sz="2000" i="1" dirty="0" smtClean="0"/>
              <a:t> and Half Hour Start Unit RUC </a:t>
            </a:r>
            <a:r>
              <a:rPr lang="en-US" sz="2000" i="1" dirty="0" err="1" smtClean="0"/>
              <a:t>Clawback</a:t>
            </a:r>
            <a:r>
              <a:rPr lang="en-US" sz="2000" i="1" dirty="0" smtClean="0"/>
              <a:t>”) </a:t>
            </a:r>
            <a:endParaRPr lang="en-US" sz="2000" b="1" dirty="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defRPr/>
            </a:pPr>
            <a:r>
              <a:rPr lang="en-US" smtClean="0"/>
              <a:t>2010 PRR Approval Cycle – Normal Timeline</a:t>
            </a:r>
          </a:p>
        </p:txBody>
      </p:sp>
      <p:graphicFrame>
        <p:nvGraphicFramePr>
          <p:cNvPr id="5830" name="Group 710"/>
          <p:cNvGraphicFramePr>
            <a:graphicFrameLocks noGrp="1"/>
          </p:cNvGraphicFramePr>
          <p:nvPr/>
        </p:nvGraphicFramePr>
        <p:xfrm>
          <a:off x="228600" y="1524000"/>
          <a:ext cx="8915400" cy="5029202"/>
        </p:xfrm>
        <a:graphic>
          <a:graphicData uri="http://schemas.openxmlformats.org/drawingml/2006/table">
            <a:tbl>
              <a:tblPr/>
              <a:tblGrid>
                <a:gridCol w="1381125"/>
                <a:gridCol w="1554163"/>
                <a:gridCol w="1338262"/>
                <a:gridCol w="1554163"/>
                <a:gridCol w="1555750"/>
                <a:gridCol w="1531937"/>
              </a:tblGrid>
              <a:tr h="1260475">
                <a:tc>
                  <a:txBody>
                    <a:bodyPr/>
                    <a:lstStyle/>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PRR </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Posting</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Deadline </a:t>
                      </a:r>
                      <a:endParaRPr kumimoji="0" lang="en-US" sz="16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PRS</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Consideration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PRS</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CBA/IA</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Review</a:t>
                      </a:r>
                      <a:endParaRPr kumimoji="0" lang="en-US" sz="16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TAC</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Consideration</a:t>
                      </a:r>
                      <a:endParaRPr kumimoji="0" lang="en-US" sz="16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Board</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Consideration</a:t>
                      </a:r>
                      <a:endParaRPr kumimoji="0" lang="en-US" sz="16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Effective</a:t>
                      </a:r>
                    </a:p>
                    <a:p>
                      <a:pPr marL="342900" marR="0" lvl="0" indent="-34290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Date</a:t>
                      </a:r>
                      <a:endParaRPr kumimoji="0" lang="en-US" sz="16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23-Dec</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21-Jan</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18-Feb</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4-Mar</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23-Mar</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4/1/10</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9900">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22-Jan</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206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18-Feb</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206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25-Mar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206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8-Apr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206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18-May</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206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6/1/10</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2060"/>
                      </a:solidFill>
                      <a:prstDash val="solid"/>
                      <a:round/>
                      <a:headEnd type="none" w="med" len="med"/>
                      <a:tailEnd type="none" w="med" len="med"/>
                    </a:lnB>
                    <a:lnTlToBr>
                      <a:noFill/>
                    </a:lnTlToBr>
                    <a:lnBlToTr>
                      <a:noFill/>
                    </a:lnBlToTr>
                    <a:noFill/>
                  </a:tcPr>
                </a:tc>
              </a:tr>
              <a:tr h="471488">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26-Feb</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9050"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2060"/>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25-Mar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2060"/>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22-Apr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2060"/>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6-May</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2060"/>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15-Jun</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2060"/>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7/1/10</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469900">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26-Mar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2"/>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22-Apr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2"/>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20-May</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2"/>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3-Jun</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2"/>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20-Jul</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2"/>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8/1/10</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r>
              <a:tr h="473075">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23-Apr</a:t>
                      </a:r>
                      <a:endParaRPr kumimoji="0" lang="en-US" sz="1600" b="0" i="0" u="none" strike="noStrike" cap="none" normalizeH="0" baseline="0" dirty="0" smtClean="0">
                        <a:ln>
                          <a:noFill/>
                        </a:ln>
                        <a:solidFill>
                          <a:schemeClr val="tx1"/>
                        </a:solidFill>
                        <a:effectLst/>
                        <a:latin typeface="Arial" charset="0"/>
                      </a:endParaRPr>
                    </a:p>
                  </a:txBody>
                  <a:tcPr anchor="b" horzOverflow="overflow">
                    <a:lnL w="57150" cap="flat" cmpd="sng" algn="ctr">
                      <a:solidFill>
                        <a:srgbClr val="FFFF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20-May</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17-Jun</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1-Jul</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20-Jul</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8/1/10</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57150" cap="flat" cmpd="sng" algn="ctr">
                      <a:solidFill>
                        <a:srgbClr val="FFFF00"/>
                      </a:solidFill>
                      <a:prstDash val="solid"/>
                      <a:round/>
                      <a:headEnd type="none" w="med" len="med"/>
                      <a:tailEnd type="none" w="med" len="med"/>
                    </a:lnR>
                    <a:lnT w="57150" cap="flat" cmpd="sng" algn="ctr">
                      <a:solidFill>
                        <a:srgbClr val="FFFF00"/>
                      </a:solidFill>
                      <a:prstDash val="solid"/>
                      <a:round/>
                      <a:headEnd type="none" w="med" len="med"/>
                      <a:tailEnd type="none" w="med" len="med"/>
                    </a:lnT>
                    <a:lnB w="57150" cap="flat" cmpd="sng" algn="ctr">
                      <a:solidFill>
                        <a:srgbClr val="FFFF00"/>
                      </a:solidFill>
                      <a:prstDash val="solid"/>
                      <a:round/>
                      <a:headEnd type="none" w="med" len="med"/>
                      <a:tailEnd type="none" w="med" len="med"/>
                    </a:lnB>
                    <a:lnTlToBr>
                      <a:noFill/>
                    </a:lnTlToBr>
                    <a:lnBlToTr>
                      <a:noFill/>
                    </a:lnBlToTr>
                    <a:noFill/>
                  </a:tcPr>
                </a:tc>
              </a:tr>
              <a:tr h="471488">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21-May</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17-Jun</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22-Jul</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5-Aug</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21-Sep</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10/1/10</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sng" algn="ctr">
                      <a:solidFill>
                        <a:srgbClr val="FFFF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9900">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25-Jun</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22-Jul</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19-Aug</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2-Sep</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21-Sep</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10/1/10</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23-Jul</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19-Aug</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23-Sep</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7-Oct</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16-Nov</a:t>
                      </a:r>
                      <a:endParaRPr kumimoji="0" lang="en-US" sz="16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12/1/10</a:t>
                      </a:r>
                      <a:endParaRPr kumimoji="0" lang="en-US" sz="16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528638" y="401638"/>
            <a:ext cx="8158162" cy="889000"/>
          </a:xfrm>
          <a:noFill/>
        </p:spPr>
        <p:txBody>
          <a:bodyPr/>
          <a:lstStyle/>
          <a:p>
            <a:r>
              <a:rPr lang="en-US" smtClean="0">
                <a:effectLst/>
              </a:rPr>
              <a:t>Nodal Parking Deck - Approved by ERCOT Board</a:t>
            </a:r>
          </a:p>
        </p:txBody>
      </p:sp>
      <p:graphicFrame>
        <p:nvGraphicFramePr>
          <p:cNvPr id="58432" name="Group 64"/>
          <p:cNvGraphicFramePr>
            <a:graphicFrameLocks noGrp="1"/>
          </p:cNvGraphicFramePr>
          <p:nvPr/>
        </p:nvGraphicFramePr>
        <p:xfrm>
          <a:off x="228600" y="1676400"/>
          <a:ext cx="8686800" cy="4099245"/>
        </p:xfrm>
        <a:graphic>
          <a:graphicData uri="http://schemas.openxmlformats.org/drawingml/2006/table">
            <a:tbl>
              <a:tblPr/>
              <a:tblGrid>
                <a:gridCol w="1219200"/>
                <a:gridCol w="4191000"/>
                <a:gridCol w="1143000"/>
                <a:gridCol w="2133600"/>
              </a:tblGrid>
              <a:tr h="4175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Source Document</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Title</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Priority</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Current Status</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NPRR131</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Ancillary Service Trades with ERCOT</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High</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Board Approved 1/19/10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6461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NPRR181</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FIP Definition Revision</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High</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Board Approved 1/19/10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223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NPRR153</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Generation Resource Fixed Quantity Block Offer</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Medium</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Board Approved 1/19/10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7223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NPRR164</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Resubmitting Ancillary Service offers in SASM</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Medium</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Board Approved 1/19/10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223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SCR755</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ERCOT.com Website Enhancements</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Medium</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000000"/>
                          </a:solidFill>
                          <a:effectLst/>
                          <a:latin typeface="Garamond" pitchFamily="18" charset="0"/>
                        </a:rPr>
                        <a:t>Board approved 2/16/10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idx="4294967295"/>
          </p:nvPr>
        </p:nvSpPr>
        <p:spPr>
          <a:xfrm>
            <a:off x="304800" y="533400"/>
            <a:ext cx="8610600" cy="685800"/>
          </a:xfrm>
          <a:noFill/>
        </p:spPr>
        <p:txBody>
          <a:bodyPr/>
          <a:lstStyle/>
          <a:p>
            <a:r>
              <a:rPr lang="en-US" smtClean="0">
                <a:effectLst/>
              </a:rPr>
              <a:t>Nodal Parking Deck – Pending Approval</a:t>
            </a:r>
          </a:p>
        </p:txBody>
      </p:sp>
      <p:graphicFrame>
        <p:nvGraphicFramePr>
          <p:cNvPr id="58410" name="Group 42"/>
          <p:cNvGraphicFramePr>
            <a:graphicFrameLocks noGrp="1"/>
          </p:cNvGraphicFramePr>
          <p:nvPr/>
        </p:nvGraphicFramePr>
        <p:xfrm>
          <a:off x="152400" y="1828800"/>
          <a:ext cx="8839200" cy="3173730"/>
        </p:xfrm>
        <a:graphic>
          <a:graphicData uri="http://schemas.openxmlformats.org/drawingml/2006/table">
            <a:tbl>
              <a:tblPr/>
              <a:tblGrid>
                <a:gridCol w="1306513"/>
                <a:gridCol w="3919537"/>
                <a:gridCol w="1306513"/>
                <a:gridCol w="2306637"/>
              </a:tblGrid>
              <a:tr h="409575">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rgbClr val="FFFFFF"/>
                          </a:solidFill>
                          <a:effectLst>
                            <a:outerShdw blurRad="38100" dist="38100" dir="2700000" algn="tl">
                              <a:srgbClr val="000000"/>
                            </a:outerShdw>
                          </a:effectLst>
                          <a:latin typeface="Garamond" pitchFamily="18" charset="0"/>
                        </a:rPr>
                        <a:t>Source Document</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Title</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Suggested Priority</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rgbClr val="FFFFFF"/>
                          </a:solidFill>
                          <a:effectLst>
                            <a:outerShdw blurRad="38100" dist="38100" dir="2700000" algn="tl">
                              <a:srgbClr val="000000"/>
                            </a:outerShdw>
                          </a:effectLst>
                          <a:latin typeface="Garamond" pitchFamily="18" charset="0"/>
                        </a:rPr>
                        <a:t>Current Status</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1500">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NPRR146</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ICCP Telemetry Information Submittals</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TBD</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Tabled at TAC</a:t>
                      </a:r>
                    </a:p>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PRS approved 2/19/09</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5313">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NPRR207</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Unit </a:t>
                      </a:r>
                      <a:r>
                        <a:rPr kumimoji="0" lang="en-US" sz="1500" b="1" i="0" u="none" strike="noStrike" cap="none" normalizeH="0" baseline="0" dirty="0" err="1" smtClean="0">
                          <a:ln>
                            <a:noFill/>
                          </a:ln>
                          <a:solidFill>
                            <a:schemeClr val="tx1"/>
                          </a:solidFill>
                          <a:effectLst/>
                          <a:latin typeface="Garamond" pitchFamily="18" charset="0"/>
                        </a:rPr>
                        <a:t>Deselection</a:t>
                      </a:r>
                      <a:r>
                        <a:rPr kumimoji="0" lang="en-US" sz="1500" b="1" i="0" u="none" strike="noStrike" cap="none" normalizeH="0" baseline="0" dirty="0" smtClean="0">
                          <a:ln>
                            <a:noFill/>
                          </a:ln>
                          <a:solidFill>
                            <a:schemeClr val="tx1"/>
                          </a:solidFill>
                          <a:effectLst/>
                          <a:latin typeface="Garamond" pitchFamily="18" charset="0"/>
                        </a:rPr>
                        <a:t> (formerly “Hour Start Unit </a:t>
                      </a:r>
                      <a:r>
                        <a:rPr kumimoji="0" lang="en-US" sz="1500" b="1" i="0" u="none" strike="noStrike" cap="none" normalizeH="0" baseline="0" dirty="0" err="1" smtClean="0">
                          <a:ln>
                            <a:noFill/>
                          </a:ln>
                          <a:solidFill>
                            <a:schemeClr val="tx1"/>
                          </a:solidFill>
                          <a:effectLst/>
                          <a:latin typeface="Garamond" pitchFamily="18" charset="0"/>
                        </a:rPr>
                        <a:t>Deselection</a:t>
                      </a:r>
                      <a:r>
                        <a:rPr kumimoji="0" lang="en-US" sz="1500" b="1" i="0" u="none" strike="noStrike" cap="none" normalizeH="0" baseline="0" dirty="0" smtClean="0">
                          <a:ln>
                            <a:noFill/>
                          </a:ln>
                          <a:solidFill>
                            <a:schemeClr val="tx1"/>
                          </a:solidFill>
                          <a:effectLst/>
                          <a:latin typeface="Garamond" pitchFamily="18" charset="0"/>
                        </a:rPr>
                        <a:t> and Half Hour Start Unit RUC </a:t>
                      </a:r>
                      <a:r>
                        <a:rPr kumimoji="0" lang="en-US" sz="1500" b="1" i="0" u="none" strike="noStrike" cap="none" normalizeH="0" baseline="0" dirty="0" err="1" smtClean="0">
                          <a:ln>
                            <a:noFill/>
                          </a:ln>
                          <a:solidFill>
                            <a:schemeClr val="tx1"/>
                          </a:solidFill>
                          <a:effectLst/>
                          <a:latin typeface="Garamond" pitchFamily="18" charset="0"/>
                        </a:rPr>
                        <a:t>Clawback</a:t>
                      </a:r>
                      <a:r>
                        <a:rPr kumimoji="0" lang="en-US" sz="1500" b="1" i="0" u="none" strike="noStrike" cap="none" normalizeH="0" baseline="0" dirty="0" smtClean="0">
                          <a:ln>
                            <a:noFill/>
                          </a:ln>
                          <a:solidFill>
                            <a:schemeClr val="tx1"/>
                          </a:solidFill>
                          <a:effectLst/>
                          <a:latin typeface="Garamond" pitchFamily="18" charset="0"/>
                        </a:rPr>
                        <a:t>”). </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TBD</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Pending at TAC</a:t>
                      </a:r>
                    </a:p>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PRS approved 4/22/10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NPRR222</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Half-Hour Start Unit RUC </a:t>
                      </a:r>
                      <a:r>
                        <a:rPr kumimoji="0" lang="en-US" sz="1500" b="1" i="0" u="none" strike="noStrike" cap="none" normalizeH="0" baseline="0" dirty="0" err="1" smtClean="0">
                          <a:ln>
                            <a:noFill/>
                          </a:ln>
                          <a:solidFill>
                            <a:schemeClr val="tx1"/>
                          </a:solidFill>
                          <a:effectLst/>
                          <a:latin typeface="Garamond" pitchFamily="18" charset="0"/>
                        </a:rPr>
                        <a:t>Clawback</a:t>
                      </a:r>
                      <a:r>
                        <a:rPr kumimoji="0" lang="en-US" sz="1500" b="1" i="0" u="none" strike="noStrike" cap="none" normalizeH="0" baseline="0" dirty="0" smtClean="0">
                          <a:ln>
                            <a:noFill/>
                          </a:ln>
                          <a:solidFill>
                            <a:schemeClr val="tx1"/>
                          </a:solidFill>
                          <a:effectLst/>
                          <a:latin typeface="Garamond" pitchFamily="18" charset="0"/>
                        </a:rPr>
                        <a:t> (Companion to NPRR207).</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TBD</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Pending at PRS</a:t>
                      </a:r>
                    </a:p>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PRS approved  4/22/10</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SCR756</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Enhancements to the MarkeTrack Application</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smtClean="0">
                          <a:ln>
                            <a:noFill/>
                          </a:ln>
                          <a:solidFill>
                            <a:schemeClr val="tx1"/>
                          </a:solidFill>
                          <a:effectLst/>
                          <a:latin typeface="Garamond" pitchFamily="18" charset="0"/>
                        </a:rPr>
                        <a:t>TBD</a:t>
                      </a:r>
                    </a:p>
                  </a:txBody>
                  <a:tcPr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500" b="1" i="0" u="none" strike="noStrike" cap="none" normalizeH="0" baseline="0" dirty="0" smtClean="0">
                          <a:ln>
                            <a:noFill/>
                          </a:ln>
                          <a:solidFill>
                            <a:schemeClr val="tx1"/>
                          </a:solidFill>
                          <a:effectLst/>
                          <a:latin typeface="Garamond" pitchFamily="18" charset="0"/>
                        </a:rPr>
                        <a:t>Tabled at RMS</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rrowheads="1"/>
          </p:cNvSpPr>
          <p:nvPr>
            <p:ph type="title"/>
          </p:nvPr>
        </p:nvSpPr>
        <p:spPr/>
        <p:txBody>
          <a:bodyPr/>
          <a:lstStyle/>
          <a:p>
            <a:pPr eaLnBrk="1" hangingPunct="1">
              <a:defRPr/>
            </a:pPr>
            <a:r>
              <a:rPr lang="en-US" i="1" smtClean="0">
                <a:solidFill>
                  <a:schemeClr val="tx1"/>
                </a:solidFill>
              </a:rPr>
              <a:t>PRS Summary</a:t>
            </a:r>
          </a:p>
        </p:txBody>
      </p:sp>
      <p:sp>
        <p:nvSpPr>
          <p:cNvPr id="86019" name="Rectangle 3"/>
          <p:cNvSpPr>
            <a:spLocks noGrp="1" noChangeArrowheads="1"/>
          </p:cNvSpPr>
          <p:nvPr>
            <p:ph type="body" idx="4294967295"/>
          </p:nvPr>
        </p:nvSpPr>
        <p:spPr>
          <a:xfrm>
            <a:off x="681038" y="1987550"/>
            <a:ext cx="7929562" cy="4135438"/>
          </a:xfrm>
        </p:spPr>
        <p:txBody>
          <a:bodyPr/>
          <a:lstStyle/>
          <a:p>
            <a:pPr eaLnBrk="1" hangingPunct="1">
              <a:buClr>
                <a:schemeClr val="tx1"/>
              </a:buClr>
              <a:buFontTx/>
              <a:buNone/>
              <a:defRPr/>
            </a:pPr>
            <a:r>
              <a:rPr lang="en-US" b="1" dirty="0" smtClean="0"/>
              <a:t>0 PRRs for Approval</a:t>
            </a:r>
          </a:p>
          <a:p>
            <a:pPr eaLnBrk="1" hangingPunct="1">
              <a:buClr>
                <a:schemeClr val="tx1"/>
              </a:buClr>
              <a:buFontTx/>
              <a:buNone/>
              <a:defRPr/>
            </a:pPr>
            <a:r>
              <a:rPr lang="en-US" b="1" dirty="0" smtClean="0"/>
              <a:t>4 NPRRs for Approval</a:t>
            </a:r>
          </a:p>
          <a:p>
            <a:pPr eaLnBrk="1" hangingPunct="1">
              <a:buClr>
                <a:schemeClr val="tx1"/>
              </a:buClr>
              <a:buFontTx/>
              <a:buNone/>
              <a:defRPr/>
            </a:pPr>
            <a:r>
              <a:rPr lang="en-US" b="1" dirty="0" smtClean="0"/>
              <a:t>0 NPRRs for Parking Deck Consideration</a:t>
            </a:r>
          </a:p>
          <a:p>
            <a:pPr eaLnBrk="1" hangingPunct="1">
              <a:buClr>
                <a:schemeClr val="tx1"/>
              </a:buClr>
              <a:buFontTx/>
              <a:buNone/>
              <a:defRPr/>
            </a:pPr>
            <a:r>
              <a:rPr lang="en-US" b="1" dirty="0" smtClean="0"/>
              <a:t>1 Rejection</a:t>
            </a:r>
          </a:p>
          <a:p>
            <a:pPr eaLnBrk="1" hangingPunct="1">
              <a:buClr>
                <a:schemeClr val="tx1"/>
              </a:buClr>
              <a:buFontTx/>
              <a:buNone/>
              <a:defRPr/>
            </a:pPr>
            <a:r>
              <a:rPr lang="en-US" b="1" dirty="0" smtClean="0"/>
              <a:t>1 Withdrawal</a:t>
            </a:r>
          </a:p>
          <a:p>
            <a:pPr eaLnBrk="1" hangingPunct="1">
              <a:buClr>
                <a:schemeClr val="tx1"/>
              </a:buClr>
              <a:buFontTx/>
              <a:buNone/>
              <a:defRPr/>
            </a:pPr>
            <a:r>
              <a:rPr lang="en-US" b="1" dirty="0" smtClean="0"/>
              <a:t>Current Discussions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Items for a Vote</a:t>
            </a:r>
            <a:endParaRPr lang="en-US" dirty="0"/>
          </a:p>
        </p:txBody>
      </p:sp>
      <p:sp>
        <p:nvSpPr>
          <p:cNvPr id="3" name="Content Placeholder 2"/>
          <p:cNvSpPr>
            <a:spLocks noGrp="1"/>
          </p:cNvSpPr>
          <p:nvPr>
            <p:ph idx="1"/>
          </p:nvPr>
        </p:nvSpPr>
        <p:spPr>
          <a:xfrm>
            <a:off x="457200" y="1371600"/>
            <a:ext cx="8229600" cy="4525963"/>
          </a:xfrm>
        </p:spPr>
        <p:txBody>
          <a:bodyPr/>
          <a:lstStyle/>
          <a:p>
            <a:pPr marL="0" indent="0" eaLnBrk="1" hangingPunct="1">
              <a:lnSpc>
                <a:spcPct val="80000"/>
              </a:lnSpc>
              <a:buClr>
                <a:schemeClr val="tx1"/>
              </a:buClr>
              <a:buFontTx/>
              <a:buNone/>
              <a:defRPr/>
            </a:pPr>
            <a:r>
              <a:rPr lang="en-US" sz="2800" u="sng" dirty="0" smtClean="0"/>
              <a:t>Unanimous Recommendations</a:t>
            </a:r>
          </a:p>
          <a:p>
            <a:pPr marL="0" indent="0" eaLnBrk="1" hangingPunct="1">
              <a:lnSpc>
                <a:spcPct val="80000"/>
              </a:lnSpc>
              <a:buClr>
                <a:schemeClr val="tx1"/>
              </a:buClr>
              <a:buFontTx/>
              <a:buNone/>
              <a:defRPr/>
            </a:pPr>
            <a:r>
              <a:rPr lang="en-US" sz="2800" i="1" dirty="0" smtClean="0"/>
              <a:t>None</a:t>
            </a:r>
          </a:p>
          <a:p>
            <a:pPr marL="0" indent="0" eaLnBrk="1" hangingPunct="1">
              <a:lnSpc>
                <a:spcPct val="80000"/>
              </a:lnSpc>
              <a:buClr>
                <a:schemeClr val="tx1"/>
              </a:buClr>
              <a:buFontTx/>
              <a:buNone/>
              <a:defRPr/>
            </a:pPr>
            <a:r>
              <a:rPr lang="en-US" sz="2800" u="sng" dirty="0" smtClean="0"/>
              <a:t>Non-Unanimous Recommendations</a:t>
            </a:r>
          </a:p>
          <a:p>
            <a:pPr marL="0" indent="0" eaLnBrk="1" hangingPunct="1">
              <a:lnSpc>
                <a:spcPct val="80000"/>
              </a:lnSpc>
              <a:buClr>
                <a:schemeClr val="tx1"/>
              </a:buClr>
              <a:buFontTx/>
              <a:buNone/>
              <a:defRPr/>
            </a:pPr>
            <a:r>
              <a:rPr lang="en-US" sz="2800" i="1" dirty="0" smtClean="0"/>
              <a:t>NPRR207, Unit </a:t>
            </a:r>
            <a:r>
              <a:rPr lang="en-US" sz="2800" i="1" dirty="0" err="1" smtClean="0"/>
              <a:t>Deselection</a:t>
            </a:r>
            <a:r>
              <a:rPr lang="en-US" sz="2800" i="1" dirty="0" smtClean="0"/>
              <a:t> (formerly “Hour Start Unit </a:t>
            </a:r>
            <a:r>
              <a:rPr lang="en-US" sz="2800" i="1" dirty="0" err="1" smtClean="0"/>
              <a:t>Deselection</a:t>
            </a:r>
            <a:r>
              <a:rPr lang="en-US" sz="2800" i="1" dirty="0" smtClean="0"/>
              <a:t> and Half Hour Start Unit RUC </a:t>
            </a:r>
            <a:r>
              <a:rPr lang="en-US" sz="2800" i="1" dirty="0" err="1" smtClean="0"/>
              <a:t>Clawback</a:t>
            </a:r>
            <a:r>
              <a:rPr lang="en-US" sz="2800" i="1" dirty="0" smtClean="0"/>
              <a:t>”)</a:t>
            </a:r>
          </a:p>
          <a:p>
            <a:pPr marL="0" indent="0" eaLnBrk="1" hangingPunct="1">
              <a:lnSpc>
                <a:spcPct val="80000"/>
              </a:lnSpc>
              <a:buClr>
                <a:schemeClr val="tx1"/>
              </a:buClr>
              <a:buFontTx/>
              <a:buNone/>
              <a:defRPr/>
            </a:pPr>
            <a:r>
              <a:rPr lang="en-US" sz="2800" i="1" dirty="0" smtClean="0"/>
              <a:t>NPRR209, Data Posting Changes to Comply with P.U.C. </a:t>
            </a:r>
            <a:r>
              <a:rPr lang="en-US" sz="2800" i="1" cap="small" dirty="0" smtClean="0"/>
              <a:t>Subst.</a:t>
            </a:r>
            <a:r>
              <a:rPr lang="en-US" sz="2800" i="1" dirty="0" smtClean="0"/>
              <a:t> R. 25.505 </a:t>
            </a:r>
          </a:p>
          <a:p>
            <a:pPr marL="0" indent="0" eaLnBrk="1" hangingPunct="1">
              <a:lnSpc>
                <a:spcPct val="80000"/>
              </a:lnSpc>
              <a:buClr>
                <a:schemeClr val="tx1"/>
              </a:buClr>
              <a:buFontTx/>
              <a:buNone/>
              <a:defRPr/>
            </a:pPr>
            <a:r>
              <a:rPr lang="en-US" i="1" dirty="0" smtClean="0"/>
              <a:t>NPRR211, Clarify Capacity Obligations of Energy Trades (formerly “Modify RUC Capacity Short Charge to Use Final Energy Trades”)</a:t>
            </a:r>
          </a:p>
          <a:p>
            <a:pPr marL="0" indent="0" eaLnBrk="1" hangingPunct="1">
              <a:lnSpc>
                <a:spcPct val="80000"/>
              </a:lnSpc>
              <a:buClr>
                <a:schemeClr val="tx1"/>
              </a:buClr>
              <a:buFontTx/>
              <a:buNone/>
              <a:defRPr/>
            </a:pPr>
            <a:r>
              <a:rPr lang="en-US" i="1" dirty="0" smtClean="0"/>
              <a:t>NPRR214, Wind-powered Generation Resource (WGR) High Sustained Limit (HSL) Update Process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186" name="Rectangle 2"/>
          <p:cNvSpPr>
            <a:spLocks noGrp="1" noRot="1" noChangeArrowheads="1"/>
          </p:cNvSpPr>
          <p:nvPr>
            <p:ph type="title"/>
          </p:nvPr>
        </p:nvSpPr>
        <p:spPr>
          <a:xfrm>
            <a:off x="228600" y="228600"/>
            <a:ext cx="8763000" cy="1371600"/>
          </a:xfrm>
        </p:spPr>
        <p:txBody>
          <a:bodyPr/>
          <a:lstStyle/>
          <a:p>
            <a:pPr eaLnBrk="1" hangingPunct="1">
              <a:lnSpc>
                <a:spcPct val="80000"/>
              </a:lnSpc>
              <a:defRPr/>
            </a:pPr>
            <a:r>
              <a:rPr lang="en-US" sz="3200" i="1" dirty="0" smtClean="0"/>
              <a:t>NPRR207, Unit </a:t>
            </a:r>
            <a:r>
              <a:rPr lang="en-US" sz="3200" i="1" dirty="0" err="1" smtClean="0"/>
              <a:t>Deselection</a:t>
            </a:r>
            <a:r>
              <a:rPr lang="en-US" sz="3200" i="1" dirty="0" smtClean="0"/>
              <a:t> (formerly “Hour Start Unit </a:t>
            </a:r>
            <a:r>
              <a:rPr lang="en-US" sz="3200" i="1" dirty="0" err="1" smtClean="0"/>
              <a:t>Deselection</a:t>
            </a:r>
            <a:r>
              <a:rPr lang="en-US" sz="3200" i="1" dirty="0" smtClean="0"/>
              <a:t> and Half Hour Start Unit RUC </a:t>
            </a:r>
            <a:r>
              <a:rPr lang="en-US" sz="3200" i="1" dirty="0" err="1" smtClean="0"/>
              <a:t>Clawback</a:t>
            </a:r>
            <a:r>
              <a:rPr lang="en-US" sz="3200" i="1" dirty="0" smtClean="0"/>
              <a:t>”) </a:t>
            </a:r>
          </a:p>
        </p:txBody>
      </p:sp>
      <p:graphicFrame>
        <p:nvGraphicFramePr>
          <p:cNvPr id="7203" name="Group 35"/>
          <p:cNvGraphicFramePr>
            <a:graphicFrameLocks noGrp="1"/>
          </p:cNvGraphicFramePr>
          <p:nvPr>
            <p:ph idx="1"/>
          </p:nvPr>
        </p:nvGraphicFramePr>
        <p:xfrm>
          <a:off x="457200" y="1600200"/>
          <a:ext cx="8077200" cy="5076438"/>
        </p:xfrm>
        <a:graphic>
          <a:graphicData uri="http://schemas.openxmlformats.org/drawingml/2006/table">
            <a:tbl>
              <a:tblPr/>
              <a:tblGrid>
                <a:gridCol w="2209800"/>
                <a:gridCol w="1477963"/>
                <a:gridCol w="4389437"/>
              </a:tblGrid>
              <a:tr h="135484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Purpose</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(WMS)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lang="en-US" sz="1600" kern="1200" dirty="0" smtClean="0">
                          <a:solidFill>
                            <a:schemeClr val="tx1"/>
                          </a:solidFill>
                          <a:latin typeface="+mn-lt"/>
                          <a:ea typeface="+mn-ea"/>
                          <a:cs typeface="+mn-cs"/>
                        </a:rPr>
                        <a:t>This NPRR would provide that ERCOT may deselect units from Reliability Unit Commitment (RUC) processes.  The NPRR also creates the term “RUC Notification” to refer to an ERCOT instruction preceding a Resource’s startup time.  The NPRR enables the Qualified Scheduling Entity (QSE) to self-commit, a Resource after receiving a RUC Notification but before the Resource’s startup time.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02151">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Market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02151">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System Change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34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lang="en-US" sz="1600" kern="1200" dirty="0" smtClean="0">
                          <a:solidFill>
                            <a:schemeClr val="tx1"/>
                          </a:solidFill>
                          <a:latin typeface="+mn-lt"/>
                          <a:ea typeface="+mn-ea"/>
                          <a:cs typeface="+mn-cs"/>
                        </a:rPr>
                        <a:t>PRS voted to recommend approval of NPRR207 as amended by the 4/22/10 WMS comments and as revised by PRS.  There was one abstention from the Consumer Market Segment.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821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CEO Determination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mn-lt"/>
                        </a:rPr>
                        <a:t>Not needed for go-live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821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Effective Date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Needs parking deck designation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234" name="Rectangle 2"/>
          <p:cNvSpPr>
            <a:spLocks noGrp="1" noRot="1" noChangeArrowheads="1"/>
          </p:cNvSpPr>
          <p:nvPr>
            <p:ph type="title"/>
          </p:nvPr>
        </p:nvSpPr>
        <p:spPr>
          <a:xfrm>
            <a:off x="304800" y="228600"/>
            <a:ext cx="8610600" cy="1371600"/>
          </a:xfrm>
        </p:spPr>
        <p:txBody>
          <a:bodyPr/>
          <a:lstStyle/>
          <a:p>
            <a:pPr eaLnBrk="1" hangingPunct="1">
              <a:lnSpc>
                <a:spcPct val="80000"/>
              </a:lnSpc>
              <a:defRPr/>
            </a:pPr>
            <a:r>
              <a:rPr lang="en-US" sz="3200" i="1" dirty="0" smtClean="0"/>
              <a:t>NPRR207, Unit </a:t>
            </a:r>
            <a:r>
              <a:rPr lang="en-US" sz="3200" i="1" dirty="0" err="1" smtClean="0"/>
              <a:t>Deselection</a:t>
            </a:r>
            <a:r>
              <a:rPr lang="en-US" sz="3200" i="1" dirty="0" smtClean="0"/>
              <a:t> (formerly “Hour Start Unit </a:t>
            </a:r>
            <a:r>
              <a:rPr lang="en-US" sz="3200" i="1" dirty="0" err="1" smtClean="0"/>
              <a:t>Deselection</a:t>
            </a:r>
            <a:r>
              <a:rPr lang="en-US" sz="3200" i="1" dirty="0" smtClean="0"/>
              <a:t> and Half Hour Start Unit RUC </a:t>
            </a:r>
            <a:r>
              <a:rPr lang="en-US" sz="3200" i="1" dirty="0" err="1" smtClean="0"/>
              <a:t>Clawback</a:t>
            </a:r>
            <a:r>
              <a:rPr lang="en-US" sz="3200" i="1" dirty="0" smtClean="0"/>
              <a:t>”) </a:t>
            </a:r>
          </a:p>
        </p:txBody>
      </p:sp>
      <p:sp>
        <p:nvSpPr>
          <p:cNvPr id="8195" name="Rectangle 3"/>
          <p:cNvSpPr>
            <a:spLocks noChangeArrowheads="1"/>
          </p:cNvSpPr>
          <p:nvPr/>
        </p:nvSpPr>
        <p:spPr bwMode="auto">
          <a:xfrm>
            <a:off x="762000" y="1905000"/>
            <a:ext cx="7620000" cy="3886200"/>
          </a:xfrm>
          <a:prstGeom prst="rect">
            <a:avLst/>
          </a:prstGeom>
          <a:noFill/>
          <a:ln w="38100">
            <a:solidFill>
              <a:srgbClr val="99CCFF"/>
            </a:solidFill>
            <a:miter lim="800000"/>
            <a:headEnd/>
            <a:tailEnd/>
          </a:ln>
        </p:spPr>
        <p:txBody>
          <a:bodyPr wrap="none" anchor="ctr"/>
          <a:lstStyle/>
          <a:p>
            <a:pPr eaLnBrk="0" hangingPunct="0"/>
            <a:endParaRPr lang="en-US"/>
          </a:p>
        </p:txBody>
      </p:sp>
      <p:sp>
        <p:nvSpPr>
          <p:cNvPr id="8196" name="Line 4"/>
          <p:cNvSpPr>
            <a:spLocks noChangeShapeType="1"/>
          </p:cNvSpPr>
          <p:nvPr/>
        </p:nvSpPr>
        <p:spPr bwMode="auto">
          <a:xfrm>
            <a:off x="2895600" y="1889125"/>
            <a:ext cx="0" cy="3902075"/>
          </a:xfrm>
          <a:prstGeom prst="line">
            <a:avLst/>
          </a:prstGeom>
          <a:noFill/>
          <a:ln w="38100">
            <a:solidFill>
              <a:srgbClr val="99CCFF"/>
            </a:solidFill>
            <a:round/>
            <a:headEnd/>
            <a:tailEnd/>
          </a:ln>
        </p:spPr>
        <p:txBody>
          <a:bodyPr/>
          <a:lstStyle/>
          <a:p>
            <a:endParaRPr lang="en-US"/>
          </a:p>
        </p:txBody>
      </p:sp>
      <p:sp>
        <p:nvSpPr>
          <p:cNvPr id="8197" name="Line 5"/>
          <p:cNvSpPr>
            <a:spLocks noChangeShapeType="1"/>
          </p:cNvSpPr>
          <p:nvPr/>
        </p:nvSpPr>
        <p:spPr bwMode="auto">
          <a:xfrm>
            <a:off x="3886200" y="1889125"/>
            <a:ext cx="0" cy="3902075"/>
          </a:xfrm>
          <a:prstGeom prst="line">
            <a:avLst/>
          </a:prstGeom>
          <a:noFill/>
          <a:ln w="38100">
            <a:solidFill>
              <a:srgbClr val="99CCFF"/>
            </a:solidFill>
            <a:round/>
            <a:headEnd/>
            <a:tailEnd/>
          </a:ln>
        </p:spPr>
        <p:txBody>
          <a:bodyPr/>
          <a:lstStyle/>
          <a:p>
            <a:endParaRPr lang="en-US"/>
          </a:p>
        </p:txBody>
      </p:sp>
      <p:sp>
        <p:nvSpPr>
          <p:cNvPr id="8198" name="Line 6"/>
          <p:cNvSpPr>
            <a:spLocks noChangeShapeType="1"/>
          </p:cNvSpPr>
          <p:nvPr/>
        </p:nvSpPr>
        <p:spPr bwMode="auto">
          <a:xfrm>
            <a:off x="4800600" y="1889125"/>
            <a:ext cx="0" cy="3902075"/>
          </a:xfrm>
          <a:prstGeom prst="line">
            <a:avLst/>
          </a:prstGeom>
          <a:noFill/>
          <a:ln w="38100">
            <a:solidFill>
              <a:srgbClr val="99CCFF"/>
            </a:solidFill>
            <a:round/>
            <a:headEnd/>
            <a:tailEnd/>
          </a:ln>
        </p:spPr>
        <p:txBody>
          <a:bodyPr/>
          <a:lstStyle/>
          <a:p>
            <a:endParaRPr lang="en-US"/>
          </a:p>
        </p:txBody>
      </p:sp>
      <p:sp>
        <p:nvSpPr>
          <p:cNvPr id="8199" name="Line 7"/>
          <p:cNvSpPr>
            <a:spLocks noChangeShapeType="1"/>
          </p:cNvSpPr>
          <p:nvPr/>
        </p:nvSpPr>
        <p:spPr bwMode="auto">
          <a:xfrm>
            <a:off x="762000" y="2514600"/>
            <a:ext cx="7620000" cy="0"/>
          </a:xfrm>
          <a:prstGeom prst="line">
            <a:avLst/>
          </a:prstGeom>
          <a:noFill/>
          <a:ln w="38100">
            <a:solidFill>
              <a:srgbClr val="99CCFF"/>
            </a:solidFill>
            <a:round/>
            <a:headEnd/>
            <a:tailEnd/>
          </a:ln>
        </p:spPr>
        <p:txBody>
          <a:bodyPr/>
          <a:lstStyle/>
          <a:p>
            <a:endParaRPr lang="en-US"/>
          </a:p>
        </p:txBody>
      </p:sp>
      <p:sp>
        <p:nvSpPr>
          <p:cNvPr id="8200" name="Line 8"/>
          <p:cNvSpPr>
            <a:spLocks noChangeShapeType="1"/>
          </p:cNvSpPr>
          <p:nvPr/>
        </p:nvSpPr>
        <p:spPr bwMode="auto">
          <a:xfrm>
            <a:off x="762000" y="3048000"/>
            <a:ext cx="7620000" cy="0"/>
          </a:xfrm>
          <a:prstGeom prst="line">
            <a:avLst/>
          </a:prstGeom>
          <a:noFill/>
          <a:ln w="38100">
            <a:solidFill>
              <a:srgbClr val="99CCFF"/>
            </a:solidFill>
            <a:round/>
            <a:headEnd/>
            <a:tailEnd/>
          </a:ln>
        </p:spPr>
        <p:txBody>
          <a:bodyPr/>
          <a:lstStyle/>
          <a:p>
            <a:endParaRPr lang="en-US"/>
          </a:p>
        </p:txBody>
      </p:sp>
      <p:sp>
        <p:nvSpPr>
          <p:cNvPr id="8201" name="Line 9"/>
          <p:cNvSpPr>
            <a:spLocks noChangeShapeType="1"/>
          </p:cNvSpPr>
          <p:nvPr/>
        </p:nvSpPr>
        <p:spPr bwMode="auto">
          <a:xfrm>
            <a:off x="762000" y="3581400"/>
            <a:ext cx="7620000" cy="0"/>
          </a:xfrm>
          <a:prstGeom prst="line">
            <a:avLst/>
          </a:prstGeom>
          <a:noFill/>
          <a:ln w="38100">
            <a:solidFill>
              <a:srgbClr val="99CCFF"/>
            </a:solidFill>
            <a:round/>
            <a:headEnd/>
            <a:tailEnd/>
          </a:ln>
        </p:spPr>
        <p:txBody>
          <a:bodyPr/>
          <a:lstStyle/>
          <a:p>
            <a:endParaRPr lang="en-US"/>
          </a:p>
        </p:txBody>
      </p:sp>
      <p:sp>
        <p:nvSpPr>
          <p:cNvPr id="8202" name="Line 10"/>
          <p:cNvSpPr>
            <a:spLocks noChangeShapeType="1"/>
          </p:cNvSpPr>
          <p:nvPr/>
        </p:nvSpPr>
        <p:spPr bwMode="auto">
          <a:xfrm>
            <a:off x="762000" y="4114800"/>
            <a:ext cx="7620000" cy="0"/>
          </a:xfrm>
          <a:prstGeom prst="line">
            <a:avLst/>
          </a:prstGeom>
          <a:noFill/>
          <a:ln w="38100">
            <a:solidFill>
              <a:srgbClr val="99CCFF"/>
            </a:solidFill>
            <a:round/>
            <a:headEnd/>
            <a:tailEnd/>
          </a:ln>
        </p:spPr>
        <p:txBody>
          <a:bodyPr/>
          <a:lstStyle/>
          <a:p>
            <a:endParaRPr lang="en-US"/>
          </a:p>
        </p:txBody>
      </p:sp>
      <p:sp>
        <p:nvSpPr>
          <p:cNvPr id="8203" name="Line 11"/>
          <p:cNvSpPr>
            <a:spLocks noChangeShapeType="1"/>
          </p:cNvSpPr>
          <p:nvPr/>
        </p:nvSpPr>
        <p:spPr bwMode="auto">
          <a:xfrm>
            <a:off x="762000" y="4648200"/>
            <a:ext cx="7620000" cy="0"/>
          </a:xfrm>
          <a:prstGeom prst="line">
            <a:avLst/>
          </a:prstGeom>
          <a:noFill/>
          <a:ln w="38100">
            <a:solidFill>
              <a:srgbClr val="99CCFF"/>
            </a:solidFill>
            <a:round/>
            <a:headEnd/>
            <a:tailEnd/>
          </a:ln>
        </p:spPr>
        <p:txBody>
          <a:bodyPr/>
          <a:lstStyle/>
          <a:p>
            <a:endParaRPr lang="en-US"/>
          </a:p>
        </p:txBody>
      </p:sp>
      <p:sp>
        <p:nvSpPr>
          <p:cNvPr id="8204" name="Line 12"/>
          <p:cNvSpPr>
            <a:spLocks noChangeShapeType="1"/>
          </p:cNvSpPr>
          <p:nvPr/>
        </p:nvSpPr>
        <p:spPr bwMode="auto">
          <a:xfrm>
            <a:off x="762000" y="5181600"/>
            <a:ext cx="7620000" cy="0"/>
          </a:xfrm>
          <a:prstGeom prst="line">
            <a:avLst/>
          </a:prstGeom>
          <a:noFill/>
          <a:ln w="38100">
            <a:solidFill>
              <a:srgbClr val="99CCFF"/>
            </a:solidFill>
            <a:round/>
            <a:headEnd/>
            <a:tailEnd/>
          </a:ln>
        </p:spPr>
        <p:txBody>
          <a:bodyPr/>
          <a:lstStyle/>
          <a:p>
            <a:endParaRPr lang="en-US"/>
          </a:p>
        </p:txBody>
      </p:sp>
      <p:sp>
        <p:nvSpPr>
          <p:cNvPr id="1119245" name="Text Box 13"/>
          <p:cNvSpPr txBox="1">
            <a:spLocks noChangeArrowheads="1"/>
          </p:cNvSpPr>
          <p:nvPr/>
        </p:nvSpPr>
        <p:spPr bwMode="auto">
          <a:xfrm>
            <a:off x="838200" y="2070100"/>
            <a:ext cx="16462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Item Reviewed</a:t>
            </a:r>
          </a:p>
        </p:txBody>
      </p:sp>
      <p:sp>
        <p:nvSpPr>
          <p:cNvPr id="1119246" name="Text Box 14"/>
          <p:cNvSpPr txBox="1">
            <a:spLocks noChangeArrowheads="1"/>
          </p:cNvSpPr>
          <p:nvPr/>
        </p:nvSpPr>
        <p:spPr bwMode="auto">
          <a:xfrm>
            <a:off x="5543550" y="1993900"/>
            <a:ext cx="13287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Description</a:t>
            </a:r>
          </a:p>
        </p:txBody>
      </p:sp>
      <p:sp>
        <p:nvSpPr>
          <p:cNvPr id="1119247" name="Text Box 15"/>
          <p:cNvSpPr txBox="1">
            <a:spLocks noChangeArrowheads="1"/>
          </p:cNvSpPr>
          <p:nvPr/>
        </p:nvSpPr>
        <p:spPr bwMode="auto">
          <a:xfrm>
            <a:off x="2987675" y="1944688"/>
            <a:ext cx="804863" cy="581025"/>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No</a:t>
            </a:r>
          </a:p>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48" name="Text Box 16"/>
          <p:cNvSpPr txBox="1">
            <a:spLocks noChangeArrowheads="1"/>
          </p:cNvSpPr>
          <p:nvPr/>
        </p:nvSpPr>
        <p:spPr bwMode="auto">
          <a:xfrm>
            <a:off x="762000" y="5181600"/>
            <a:ext cx="2103438" cy="590550"/>
          </a:xfrm>
          <a:prstGeom prst="rect">
            <a:avLst/>
          </a:prstGeom>
          <a:noFill/>
          <a:ln w="9525">
            <a:solidFill>
              <a:srgbClr val="99CCFF"/>
            </a:solidFill>
            <a:miter lim="800000"/>
            <a:headEnd/>
            <a:tailEnd/>
          </a:ln>
          <a:effectLst/>
        </p:spPr>
        <p:txBody>
          <a:bodyPr>
            <a:spAutoFit/>
          </a:bodyPr>
          <a:lstStyle/>
          <a:p>
            <a:pPr eaLnBrk="0" hangingPunct="0">
              <a:defRPr/>
            </a:pPr>
            <a:r>
              <a:rPr lang="en-US" sz="1600" b="1" i="1">
                <a:effectLst>
                  <a:outerShdw blurRad="38100" dist="38100" dir="2700000" algn="tl">
                    <a:srgbClr val="000000"/>
                  </a:outerShdw>
                </a:effectLst>
                <a:latin typeface="Garamond" pitchFamily="18" charset="0"/>
              </a:rPr>
              <a:t>Credit Monitoring/</a:t>
            </a:r>
          </a:p>
          <a:p>
            <a:pPr eaLnBrk="0" hangingPunct="0">
              <a:defRPr/>
            </a:pPr>
            <a:r>
              <a:rPr lang="en-US" sz="1600" b="1" i="1">
                <a:effectLst>
                  <a:outerShdw blurRad="38100" dist="38100" dir="2700000" algn="tl">
                    <a:srgbClr val="000000"/>
                  </a:outerShdw>
                </a:effectLst>
                <a:latin typeface="Garamond" pitchFamily="18" charset="0"/>
              </a:rPr>
              <a:t>Liability</a:t>
            </a:r>
          </a:p>
        </p:txBody>
      </p:sp>
      <p:sp>
        <p:nvSpPr>
          <p:cNvPr id="1119249" name="Text Box 17"/>
          <p:cNvSpPr txBox="1">
            <a:spLocks noChangeArrowheads="1"/>
          </p:cNvSpPr>
          <p:nvPr/>
        </p:nvSpPr>
        <p:spPr bwMode="auto">
          <a:xfrm>
            <a:off x="838200" y="2625725"/>
            <a:ext cx="815975"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Budget</a:t>
            </a:r>
          </a:p>
        </p:txBody>
      </p:sp>
      <p:sp>
        <p:nvSpPr>
          <p:cNvPr id="1119250" name="Text Box 18"/>
          <p:cNvSpPr txBox="1">
            <a:spLocks noChangeArrowheads="1"/>
          </p:cNvSpPr>
          <p:nvPr/>
        </p:nvSpPr>
        <p:spPr bwMode="auto">
          <a:xfrm>
            <a:off x="838200" y="3159125"/>
            <a:ext cx="85090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Staffing</a:t>
            </a:r>
          </a:p>
        </p:txBody>
      </p:sp>
      <p:sp>
        <p:nvSpPr>
          <p:cNvPr id="1119251" name="Text Box 19"/>
          <p:cNvSpPr txBox="1">
            <a:spLocks noChangeArrowheads="1"/>
          </p:cNvSpPr>
          <p:nvPr/>
        </p:nvSpPr>
        <p:spPr bwMode="auto">
          <a:xfrm>
            <a:off x="781050" y="3681413"/>
            <a:ext cx="1906588" cy="350837"/>
          </a:xfrm>
          <a:prstGeom prst="rect">
            <a:avLst/>
          </a:prstGeom>
          <a:noFill/>
          <a:ln w="9525">
            <a:noFill/>
            <a:miter lim="800000"/>
            <a:headEnd/>
            <a:tailEnd/>
          </a:ln>
          <a:effectLst/>
        </p:spPr>
        <p:txBody>
          <a:bodyPr wrap="none">
            <a:spAutoFit/>
          </a:bodyPr>
          <a:lstStyle/>
          <a:p>
            <a:pPr eaLnBrk="0" hangingPunct="0">
              <a:defRPr/>
            </a:pPr>
            <a:r>
              <a:rPr lang="en-US" sz="1700" b="1" i="1">
                <a:effectLst>
                  <a:outerShdw blurRad="38100" dist="38100" dir="2700000" algn="tl">
                    <a:srgbClr val="000000"/>
                  </a:outerShdw>
                </a:effectLst>
                <a:latin typeface="Garamond" pitchFamily="18" charset="0"/>
              </a:rPr>
              <a:t>Computer Systems</a:t>
            </a:r>
          </a:p>
        </p:txBody>
      </p:sp>
      <p:sp>
        <p:nvSpPr>
          <p:cNvPr id="1119252" name="Text Box 20"/>
          <p:cNvSpPr txBox="1">
            <a:spLocks noChangeArrowheads="1"/>
          </p:cNvSpPr>
          <p:nvPr/>
        </p:nvSpPr>
        <p:spPr bwMode="auto">
          <a:xfrm>
            <a:off x="782638" y="4225925"/>
            <a:ext cx="1873250" cy="336550"/>
          </a:xfrm>
          <a:prstGeom prst="rect">
            <a:avLst/>
          </a:prstGeom>
          <a:noFill/>
          <a:ln w="9525">
            <a:noFill/>
            <a:miter lim="800000"/>
            <a:headEnd/>
            <a:tailEnd/>
          </a:ln>
          <a:effectLst/>
        </p:spPr>
        <p:txBody>
          <a:bodyPr wrap="none">
            <a:spAutoFit/>
          </a:bodyPr>
          <a:lstStyle/>
          <a:p>
            <a:pPr eaLnBrk="0" hangingPunct="0">
              <a:defRPr/>
            </a:pPr>
            <a:r>
              <a:rPr lang="en-US" sz="1600" b="1" i="1" dirty="0">
                <a:effectLst>
                  <a:outerShdw blurRad="38100" dist="38100" dir="2700000" algn="tl">
                    <a:srgbClr val="000000"/>
                  </a:outerShdw>
                </a:effectLst>
                <a:latin typeface="Garamond" pitchFamily="18" charset="0"/>
              </a:rPr>
              <a:t>Business Functions</a:t>
            </a:r>
          </a:p>
        </p:txBody>
      </p:sp>
      <p:sp>
        <p:nvSpPr>
          <p:cNvPr id="1119253" name="Text Box 21"/>
          <p:cNvSpPr txBox="1">
            <a:spLocks noChangeArrowheads="1"/>
          </p:cNvSpPr>
          <p:nvPr/>
        </p:nvSpPr>
        <p:spPr bwMode="auto">
          <a:xfrm>
            <a:off x="781050" y="4759325"/>
            <a:ext cx="15811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Grid Operations</a:t>
            </a:r>
          </a:p>
        </p:txBody>
      </p:sp>
      <p:sp>
        <p:nvSpPr>
          <p:cNvPr id="1119254" name="Text Box 22"/>
          <p:cNvSpPr txBox="1">
            <a:spLocks noChangeArrowheads="1"/>
          </p:cNvSpPr>
          <p:nvPr/>
        </p:nvSpPr>
        <p:spPr bwMode="auto">
          <a:xfrm>
            <a:off x="3902075" y="1944688"/>
            <a:ext cx="804863" cy="336550"/>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8215" name="Line 29"/>
          <p:cNvSpPr>
            <a:spLocks noChangeShapeType="1"/>
          </p:cNvSpPr>
          <p:nvPr/>
        </p:nvSpPr>
        <p:spPr bwMode="auto">
          <a:xfrm>
            <a:off x="762000" y="5791200"/>
            <a:ext cx="7620000" cy="0"/>
          </a:xfrm>
          <a:prstGeom prst="line">
            <a:avLst/>
          </a:prstGeom>
          <a:noFill/>
          <a:ln w="38100">
            <a:solidFill>
              <a:srgbClr val="99CCFF"/>
            </a:solidFill>
            <a:round/>
            <a:headEnd/>
            <a:tailEnd/>
          </a:ln>
        </p:spPr>
        <p:txBody>
          <a:bodyPr/>
          <a:lstStyle/>
          <a:p>
            <a:endParaRPr lang="en-US"/>
          </a:p>
        </p:txBody>
      </p:sp>
      <p:sp>
        <p:nvSpPr>
          <p:cNvPr id="1119263" name="Text Box 31"/>
          <p:cNvSpPr txBox="1">
            <a:spLocks noChangeArrowheads="1"/>
          </p:cNvSpPr>
          <p:nvPr/>
        </p:nvSpPr>
        <p:spPr bwMode="auto">
          <a:xfrm>
            <a:off x="4800600" y="5181600"/>
            <a:ext cx="3505200" cy="336550"/>
          </a:xfrm>
          <a:prstGeom prst="rect">
            <a:avLst/>
          </a:prstGeom>
          <a:noFill/>
          <a:ln w="9525">
            <a:noFill/>
            <a:miter lim="800000"/>
            <a:headEnd/>
            <a:tailEnd/>
          </a:ln>
          <a:effectLst/>
        </p:spPr>
        <p:txBody>
          <a:bodyPr>
            <a:spAutoFit/>
          </a:bodyPr>
          <a:lstStyle/>
          <a:p>
            <a:pPr eaLnBrk="0" hangingPunct="0">
              <a:defRPr/>
            </a:pPr>
            <a:endParaRPr lang="en-US" sz="1600" b="1" i="1">
              <a:effectLst>
                <a:outerShdw blurRad="38100" dist="38100" dir="2700000" algn="tl">
                  <a:srgbClr val="000000"/>
                </a:outerShdw>
              </a:effectLst>
              <a:latin typeface="Garamond" pitchFamily="18"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186" name="Rectangle 2"/>
          <p:cNvSpPr>
            <a:spLocks noGrp="1" noRot="1" noChangeArrowheads="1"/>
          </p:cNvSpPr>
          <p:nvPr>
            <p:ph type="title"/>
          </p:nvPr>
        </p:nvSpPr>
        <p:spPr>
          <a:xfrm>
            <a:off x="228600" y="228600"/>
            <a:ext cx="8763000" cy="1371600"/>
          </a:xfrm>
        </p:spPr>
        <p:txBody>
          <a:bodyPr/>
          <a:lstStyle/>
          <a:p>
            <a:pPr eaLnBrk="1" hangingPunct="1">
              <a:lnSpc>
                <a:spcPct val="80000"/>
              </a:lnSpc>
              <a:defRPr/>
            </a:pPr>
            <a:r>
              <a:rPr lang="en-US" sz="3200" i="1" dirty="0" smtClean="0"/>
              <a:t>NPRR209, Data Posting Changes to Comply with P.U.C. </a:t>
            </a:r>
            <a:r>
              <a:rPr lang="en-US" sz="3200" i="1" cap="small" dirty="0" smtClean="0"/>
              <a:t>Subst.</a:t>
            </a:r>
            <a:r>
              <a:rPr lang="en-US" sz="3200" i="1" dirty="0" smtClean="0"/>
              <a:t> R. 25.505</a:t>
            </a:r>
          </a:p>
        </p:txBody>
      </p:sp>
      <p:graphicFrame>
        <p:nvGraphicFramePr>
          <p:cNvPr id="37916" name="Group 28"/>
          <p:cNvGraphicFramePr>
            <a:graphicFrameLocks noGrp="1"/>
          </p:cNvGraphicFramePr>
          <p:nvPr>
            <p:ph idx="1"/>
          </p:nvPr>
        </p:nvGraphicFramePr>
        <p:xfrm>
          <a:off x="457200" y="1600200"/>
          <a:ext cx="8077200" cy="4683484"/>
        </p:xfrm>
        <a:graphic>
          <a:graphicData uri="http://schemas.openxmlformats.org/drawingml/2006/table">
            <a:tbl>
              <a:tblPr/>
              <a:tblGrid>
                <a:gridCol w="2209800"/>
                <a:gridCol w="1477963"/>
                <a:gridCol w="4389437"/>
              </a:tblGrid>
              <a:tr h="139717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Purpose</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(NRG and Calpine)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smtClean="0">
                          <a:solidFill>
                            <a:schemeClr val="tx1"/>
                          </a:solidFill>
                          <a:latin typeface="+mn-lt"/>
                          <a:ea typeface="+mn-ea"/>
                          <a:cs typeface="+mn-cs"/>
                        </a:rPr>
                        <a:t>This NPRR removes a requirement to post certain State Estimator information that can be used to determine Resource status, which is confidential information as per Public Utility Commission of Texas (PUCT) rules.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2096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Market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2096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System Change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748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lang="en-US" sz="1600" kern="1200" dirty="0" smtClean="0">
                          <a:solidFill>
                            <a:schemeClr val="tx1"/>
                          </a:solidFill>
                          <a:latin typeface="+mn-lt"/>
                          <a:ea typeface="+mn-ea"/>
                          <a:cs typeface="+mn-cs"/>
                        </a:rPr>
                        <a:t>PRS voted to recommend approval of NPRR209 as submitted via roll call vote.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7034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CEO Determination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No opinion on necessity prior to go-live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7034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Effective Date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Upon Texas Nodal Market Implementation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234" name="Rectangle 2"/>
          <p:cNvSpPr>
            <a:spLocks noGrp="1" noRot="1" noChangeArrowheads="1"/>
          </p:cNvSpPr>
          <p:nvPr>
            <p:ph type="title"/>
          </p:nvPr>
        </p:nvSpPr>
        <p:spPr>
          <a:xfrm>
            <a:off x="304800" y="228600"/>
            <a:ext cx="8610600" cy="1371600"/>
          </a:xfrm>
        </p:spPr>
        <p:txBody>
          <a:bodyPr/>
          <a:lstStyle/>
          <a:p>
            <a:pPr eaLnBrk="1" hangingPunct="1">
              <a:lnSpc>
                <a:spcPct val="80000"/>
              </a:lnSpc>
              <a:defRPr/>
            </a:pPr>
            <a:r>
              <a:rPr lang="en-US" sz="3200" i="1" dirty="0" smtClean="0"/>
              <a:t>NPRR209, Data Posting Changes to Comply with P.U.C. </a:t>
            </a:r>
            <a:r>
              <a:rPr lang="en-US" sz="3200" i="1" cap="small" dirty="0" smtClean="0"/>
              <a:t>Subst.</a:t>
            </a:r>
            <a:r>
              <a:rPr lang="en-US" sz="3200" i="1" dirty="0" smtClean="0"/>
              <a:t> R. 25.505</a:t>
            </a:r>
          </a:p>
        </p:txBody>
      </p:sp>
      <p:sp>
        <p:nvSpPr>
          <p:cNvPr id="10243" name="Rectangle 3"/>
          <p:cNvSpPr>
            <a:spLocks noChangeArrowheads="1"/>
          </p:cNvSpPr>
          <p:nvPr/>
        </p:nvSpPr>
        <p:spPr bwMode="auto">
          <a:xfrm>
            <a:off x="762000" y="1905000"/>
            <a:ext cx="7620000" cy="3886200"/>
          </a:xfrm>
          <a:prstGeom prst="rect">
            <a:avLst/>
          </a:prstGeom>
          <a:noFill/>
          <a:ln w="38100">
            <a:solidFill>
              <a:srgbClr val="99CCFF"/>
            </a:solidFill>
            <a:miter lim="800000"/>
            <a:headEnd/>
            <a:tailEnd/>
          </a:ln>
        </p:spPr>
        <p:txBody>
          <a:bodyPr wrap="none" anchor="ctr"/>
          <a:lstStyle/>
          <a:p>
            <a:pPr eaLnBrk="0" hangingPunct="0"/>
            <a:endParaRPr lang="en-US"/>
          </a:p>
        </p:txBody>
      </p:sp>
      <p:sp>
        <p:nvSpPr>
          <p:cNvPr id="10244" name="Line 4"/>
          <p:cNvSpPr>
            <a:spLocks noChangeShapeType="1"/>
          </p:cNvSpPr>
          <p:nvPr/>
        </p:nvSpPr>
        <p:spPr bwMode="auto">
          <a:xfrm>
            <a:off x="2895600" y="1889125"/>
            <a:ext cx="0" cy="3902075"/>
          </a:xfrm>
          <a:prstGeom prst="line">
            <a:avLst/>
          </a:prstGeom>
          <a:noFill/>
          <a:ln w="38100">
            <a:solidFill>
              <a:srgbClr val="99CCFF"/>
            </a:solidFill>
            <a:round/>
            <a:headEnd/>
            <a:tailEnd/>
          </a:ln>
        </p:spPr>
        <p:txBody>
          <a:bodyPr/>
          <a:lstStyle/>
          <a:p>
            <a:endParaRPr lang="en-US"/>
          </a:p>
        </p:txBody>
      </p:sp>
      <p:sp>
        <p:nvSpPr>
          <p:cNvPr id="10245" name="Line 5"/>
          <p:cNvSpPr>
            <a:spLocks noChangeShapeType="1"/>
          </p:cNvSpPr>
          <p:nvPr/>
        </p:nvSpPr>
        <p:spPr bwMode="auto">
          <a:xfrm>
            <a:off x="3886200" y="1889125"/>
            <a:ext cx="0" cy="3902075"/>
          </a:xfrm>
          <a:prstGeom prst="line">
            <a:avLst/>
          </a:prstGeom>
          <a:noFill/>
          <a:ln w="38100">
            <a:solidFill>
              <a:srgbClr val="99CCFF"/>
            </a:solidFill>
            <a:round/>
            <a:headEnd/>
            <a:tailEnd/>
          </a:ln>
        </p:spPr>
        <p:txBody>
          <a:bodyPr/>
          <a:lstStyle/>
          <a:p>
            <a:endParaRPr lang="en-US"/>
          </a:p>
        </p:txBody>
      </p:sp>
      <p:sp>
        <p:nvSpPr>
          <p:cNvPr id="10246" name="Line 6"/>
          <p:cNvSpPr>
            <a:spLocks noChangeShapeType="1"/>
          </p:cNvSpPr>
          <p:nvPr/>
        </p:nvSpPr>
        <p:spPr bwMode="auto">
          <a:xfrm>
            <a:off x="4800600" y="1889125"/>
            <a:ext cx="0" cy="3902075"/>
          </a:xfrm>
          <a:prstGeom prst="line">
            <a:avLst/>
          </a:prstGeom>
          <a:noFill/>
          <a:ln w="38100">
            <a:solidFill>
              <a:srgbClr val="99CCFF"/>
            </a:solidFill>
            <a:round/>
            <a:headEnd/>
            <a:tailEnd/>
          </a:ln>
        </p:spPr>
        <p:txBody>
          <a:bodyPr/>
          <a:lstStyle/>
          <a:p>
            <a:endParaRPr lang="en-US"/>
          </a:p>
        </p:txBody>
      </p:sp>
      <p:sp>
        <p:nvSpPr>
          <p:cNvPr id="10247" name="Line 7"/>
          <p:cNvSpPr>
            <a:spLocks noChangeShapeType="1"/>
          </p:cNvSpPr>
          <p:nvPr/>
        </p:nvSpPr>
        <p:spPr bwMode="auto">
          <a:xfrm>
            <a:off x="762000" y="2514600"/>
            <a:ext cx="7620000" cy="0"/>
          </a:xfrm>
          <a:prstGeom prst="line">
            <a:avLst/>
          </a:prstGeom>
          <a:noFill/>
          <a:ln w="38100">
            <a:solidFill>
              <a:srgbClr val="99CCFF"/>
            </a:solidFill>
            <a:round/>
            <a:headEnd/>
            <a:tailEnd/>
          </a:ln>
        </p:spPr>
        <p:txBody>
          <a:bodyPr/>
          <a:lstStyle/>
          <a:p>
            <a:endParaRPr lang="en-US"/>
          </a:p>
        </p:txBody>
      </p:sp>
      <p:sp>
        <p:nvSpPr>
          <p:cNvPr id="10248" name="Line 8"/>
          <p:cNvSpPr>
            <a:spLocks noChangeShapeType="1"/>
          </p:cNvSpPr>
          <p:nvPr/>
        </p:nvSpPr>
        <p:spPr bwMode="auto">
          <a:xfrm>
            <a:off x="762000" y="3048000"/>
            <a:ext cx="7620000" cy="0"/>
          </a:xfrm>
          <a:prstGeom prst="line">
            <a:avLst/>
          </a:prstGeom>
          <a:noFill/>
          <a:ln w="38100">
            <a:solidFill>
              <a:srgbClr val="99CCFF"/>
            </a:solidFill>
            <a:round/>
            <a:headEnd/>
            <a:tailEnd/>
          </a:ln>
        </p:spPr>
        <p:txBody>
          <a:bodyPr/>
          <a:lstStyle/>
          <a:p>
            <a:endParaRPr lang="en-US"/>
          </a:p>
        </p:txBody>
      </p:sp>
      <p:sp>
        <p:nvSpPr>
          <p:cNvPr id="10249" name="Line 9"/>
          <p:cNvSpPr>
            <a:spLocks noChangeShapeType="1"/>
          </p:cNvSpPr>
          <p:nvPr/>
        </p:nvSpPr>
        <p:spPr bwMode="auto">
          <a:xfrm>
            <a:off x="762000" y="3581400"/>
            <a:ext cx="7620000" cy="0"/>
          </a:xfrm>
          <a:prstGeom prst="line">
            <a:avLst/>
          </a:prstGeom>
          <a:noFill/>
          <a:ln w="38100">
            <a:solidFill>
              <a:srgbClr val="99CCFF"/>
            </a:solidFill>
            <a:round/>
            <a:headEnd/>
            <a:tailEnd/>
          </a:ln>
        </p:spPr>
        <p:txBody>
          <a:bodyPr/>
          <a:lstStyle/>
          <a:p>
            <a:endParaRPr lang="en-US"/>
          </a:p>
        </p:txBody>
      </p:sp>
      <p:sp>
        <p:nvSpPr>
          <p:cNvPr id="10250" name="Line 10"/>
          <p:cNvSpPr>
            <a:spLocks noChangeShapeType="1"/>
          </p:cNvSpPr>
          <p:nvPr/>
        </p:nvSpPr>
        <p:spPr bwMode="auto">
          <a:xfrm>
            <a:off x="762000" y="4114800"/>
            <a:ext cx="7620000" cy="0"/>
          </a:xfrm>
          <a:prstGeom prst="line">
            <a:avLst/>
          </a:prstGeom>
          <a:noFill/>
          <a:ln w="38100">
            <a:solidFill>
              <a:srgbClr val="99CCFF"/>
            </a:solidFill>
            <a:round/>
            <a:headEnd/>
            <a:tailEnd/>
          </a:ln>
        </p:spPr>
        <p:txBody>
          <a:bodyPr/>
          <a:lstStyle/>
          <a:p>
            <a:endParaRPr lang="en-US"/>
          </a:p>
        </p:txBody>
      </p:sp>
      <p:sp>
        <p:nvSpPr>
          <p:cNvPr id="10251" name="Line 11"/>
          <p:cNvSpPr>
            <a:spLocks noChangeShapeType="1"/>
          </p:cNvSpPr>
          <p:nvPr/>
        </p:nvSpPr>
        <p:spPr bwMode="auto">
          <a:xfrm>
            <a:off x="762000" y="4648200"/>
            <a:ext cx="7620000" cy="0"/>
          </a:xfrm>
          <a:prstGeom prst="line">
            <a:avLst/>
          </a:prstGeom>
          <a:noFill/>
          <a:ln w="38100">
            <a:solidFill>
              <a:srgbClr val="99CCFF"/>
            </a:solidFill>
            <a:round/>
            <a:headEnd/>
            <a:tailEnd/>
          </a:ln>
        </p:spPr>
        <p:txBody>
          <a:bodyPr/>
          <a:lstStyle/>
          <a:p>
            <a:endParaRPr lang="en-US"/>
          </a:p>
        </p:txBody>
      </p:sp>
      <p:sp>
        <p:nvSpPr>
          <p:cNvPr id="10252" name="Line 12"/>
          <p:cNvSpPr>
            <a:spLocks noChangeShapeType="1"/>
          </p:cNvSpPr>
          <p:nvPr/>
        </p:nvSpPr>
        <p:spPr bwMode="auto">
          <a:xfrm>
            <a:off x="762000" y="5181600"/>
            <a:ext cx="7620000" cy="0"/>
          </a:xfrm>
          <a:prstGeom prst="line">
            <a:avLst/>
          </a:prstGeom>
          <a:noFill/>
          <a:ln w="38100">
            <a:solidFill>
              <a:srgbClr val="99CCFF"/>
            </a:solidFill>
            <a:round/>
            <a:headEnd/>
            <a:tailEnd/>
          </a:ln>
        </p:spPr>
        <p:txBody>
          <a:bodyPr/>
          <a:lstStyle/>
          <a:p>
            <a:endParaRPr lang="en-US"/>
          </a:p>
        </p:txBody>
      </p:sp>
      <p:sp>
        <p:nvSpPr>
          <p:cNvPr id="1119245" name="Text Box 13"/>
          <p:cNvSpPr txBox="1">
            <a:spLocks noChangeArrowheads="1"/>
          </p:cNvSpPr>
          <p:nvPr/>
        </p:nvSpPr>
        <p:spPr bwMode="auto">
          <a:xfrm>
            <a:off x="838200" y="2070100"/>
            <a:ext cx="16462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Item Reviewed</a:t>
            </a:r>
          </a:p>
        </p:txBody>
      </p:sp>
      <p:sp>
        <p:nvSpPr>
          <p:cNvPr id="1119246" name="Text Box 14"/>
          <p:cNvSpPr txBox="1">
            <a:spLocks noChangeArrowheads="1"/>
          </p:cNvSpPr>
          <p:nvPr/>
        </p:nvSpPr>
        <p:spPr bwMode="auto">
          <a:xfrm>
            <a:off x="5543550" y="1993900"/>
            <a:ext cx="13287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Description</a:t>
            </a:r>
          </a:p>
        </p:txBody>
      </p:sp>
      <p:sp>
        <p:nvSpPr>
          <p:cNvPr id="1119247" name="Text Box 15"/>
          <p:cNvSpPr txBox="1">
            <a:spLocks noChangeArrowheads="1"/>
          </p:cNvSpPr>
          <p:nvPr/>
        </p:nvSpPr>
        <p:spPr bwMode="auto">
          <a:xfrm>
            <a:off x="2987675" y="1944688"/>
            <a:ext cx="804863" cy="581025"/>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No</a:t>
            </a:r>
          </a:p>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48" name="Text Box 16"/>
          <p:cNvSpPr txBox="1">
            <a:spLocks noChangeArrowheads="1"/>
          </p:cNvSpPr>
          <p:nvPr/>
        </p:nvSpPr>
        <p:spPr bwMode="auto">
          <a:xfrm>
            <a:off x="762000" y="5181600"/>
            <a:ext cx="2103438" cy="590550"/>
          </a:xfrm>
          <a:prstGeom prst="rect">
            <a:avLst/>
          </a:prstGeom>
          <a:noFill/>
          <a:ln w="9525">
            <a:solidFill>
              <a:srgbClr val="99CCFF"/>
            </a:solidFill>
            <a:miter lim="800000"/>
            <a:headEnd/>
            <a:tailEnd/>
          </a:ln>
          <a:effectLst/>
        </p:spPr>
        <p:txBody>
          <a:bodyPr>
            <a:spAutoFit/>
          </a:bodyPr>
          <a:lstStyle/>
          <a:p>
            <a:pPr eaLnBrk="0" hangingPunct="0">
              <a:defRPr/>
            </a:pPr>
            <a:r>
              <a:rPr lang="en-US" sz="1600" b="1" i="1">
                <a:effectLst>
                  <a:outerShdw blurRad="38100" dist="38100" dir="2700000" algn="tl">
                    <a:srgbClr val="000000"/>
                  </a:outerShdw>
                </a:effectLst>
                <a:latin typeface="Garamond" pitchFamily="18" charset="0"/>
              </a:rPr>
              <a:t>Credit Monitoring/</a:t>
            </a:r>
          </a:p>
          <a:p>
            <a:pPr eaLnBrk="0" hangingPunct="0">
              <a:defRPr/>
            </a:pPr>
            <a:r>
              <a:rPr lang="en-US" sz="1600" b="1" i="1">
                <a:effectLst>
                  <a:outerShdw blurRad="38100" dist="38100" dir="2700000" algn="tl">
                    <a:srgbClr val="000000"/>
                  </a:outerShdw>
                </a:effectLst>
                <a:latin typeface="Garamond" pitchFamily="18" charset="0"/>
              </a:rPr>
              <a:t>Liability</a:t>
            </a:r>
          </a:p>
        </p:txBody>
      </p:sp>
      <p:sp>
        <p:nvSpPr>
          <p:cNvPr id="1119249" name="Text Box 17"/>
          <p:cNvSpPr txBox="1">
            <a:spLocks noChangeArrowheads="1"/>
          </p:cNvSpPr>
          <p:nvPr/>
        </p:nvSpPr>
        <p:spPr bwMode="auto">
          <a:xfrm>
            <a:off x="838200" y="2625725"/>
            <a:ext cx="815975"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Budget</a:t>
            </a:r>
          </a:p>
        </p:txBody>
      </p:sp>
      <p:sp>
        <p:nvSpPr>
          <p:cNvPr id="1119250" name="Text Box 18"/>
          <p:cNvSpPr txBox="1">
            <a:spLocks noChangeArrowheads="1"/>
          </p:cNvSpPr>
          <p:nvPr/>
        </p:nvSpPr>
        <p:spPr bwMode="auto">
          <a:xfrm>
            <a:off x="838200" y="3159125"/>
            <a:ext cx="85090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Staffing</a:t>
            </a:r>
          </a:p>
        </p:txBody>
      </p:sp>
      <p:sp>
        <p:nvSpPr>
          <p:cNvPr id="1119251" name="Text Box 19"/>
          <p:cNvSpPr txBox="1">
            <a:spLocks noChangeArrowheads="1"/>
          </p:cNvSpPr>
          <p:nvPr/>
        </p:nvSpPr>
        <p:spPr bwMode="auto">
          <a:xfrm>
            <a:off x="781050" y="3681413"/>
            <a:ext cx="1906588" cy="350837"/>
          </a:xfrm>
          <a:prstGeom prst="rect">
            <a:avLst/>
          </a:prstGeom>
          <a:noFill/>
          <a:ln w="9525">
            <a:noFill/>
            <a:miter lim="800000"/>
            <a:headEnd/>
            <a:tailEnd/>
          </a:ln>
          <a:effectLst/>
        </p:spPr>
        <p:txBody>
          <a:bodyPr wrap="none">
            <a:spAutoFit/>
          </a:bodyPr>
          <a:lstStyle/>
          <a:p>
            <a:pPr eaLnBrk="0" hangingPunct="0">
              <a:defRPr/>
            </a:pPr>
            <a:r>
              <a:rPr lang="en-US" sz="1700" b="1" i="1">
                <a:effectLst>
                  <a:outerShdw blurRad="38100" dist="38100" dir="2700000" algn="tl">
                    <a:srgbClr val="000000"/>
                  </a:outerShdw>
                </a:effectLst>
                <a:latin typeface="Garamond" pitchFamily="18" charset="0"/>
              </a:rPr>
              <a:t>Computer Systems</a:t>
            </a:r>
          </a:p>
        </p:txBody>
      </p:sp>
      <p:sp>
        <p:nvSpPr>
          <p:cNvPr id="1119252" name="Text Box 20"/>
          <p:cNvSpPr txBox="1">
            <a:spLocks noChangeArrowheads="1"/>
          </p:cNvSpPr>
          <p:nvPr/>
        </p:nvSpPr>
        <p:spPr bwMode="auto">
          <a:xfrm>
            <a:off x="782638" y="4225925"/>
            <a:ext cx="18732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Business Functions</a:t>
            </a:r>
          </a:p>
        </p:txBody>
      </p:sp>
      <p:sp>
        <p:nvSpPr>
          <p:cNvPr id="1119253" name="Text Box 21"/>
          <p:cNvSpPr txBox="1">
            <a:spLocks noChangeArrowheads="1"/>
          </p:cNvSpPr>
          <p:nvPr/>
        </p:nvSpPr>
        <p:spPr bwMode="auto">
          <a:xfrm>
            <a:off x="781050" y="4759325"/>
            <a:ext cx="15811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Grid Operations</a:t>
            </a:r>
          </a:p>
        </p:txBody>
      </p:sp>
      <p:sp>
        <p:nvSpPr>
          <p:cNvPr id="1119254" name="Text Box 22"/>
          <p:cNvSpPr txBox="1">
            <a:spLocks noChangeArrowheads="1"/>
          </p:cNvSpPr>
          <p:nvPr/>
        </p:nvSpPr>
        <p:spPr bwMode="auto">
          <a:xfrm>
            <a:off x="3902075" y="1944688"/>
            <a:ext cx="804863" cy="336550"/>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55" name="AutoShape 23"/>
          <p:cNvSpPr>
            <a:spLocks noChangeArrowheads="1"/>
          </p:cNvSpPr>
          <p:nvPr/>
        </p:nvSpPr>
        <p:spPr bwMode="auto">
          <a:xfrm>
            <a:off x="3200400" y="2590800"/>
            <a:ext cx="381000" cy="381000"/>
          </a:xfrm>
          <a:prstGeom prst="star5">
            <a:avLst/>
          </a:prstGeom>
          <a:solidFill>
            <a:srgbClr val="00FF00"/>
          </a:solidFill>
          <a:ln w="9525">
            <a:solidFill>
              <a:schemeClr val="tx1"/>
            </a:solidFill>
            <a:miter lim="800000"/>
            <a:headEnd/>
            <a:tailEnd/>
          </a:ln>
          <a:effectLst/>
        </p:spPr>
        <p:txBody>
          <a:bodyPr wrap="none" anchor="ctr"/>
          <a:lstStyle/>
          <a:p>
            <a:pPr algn="ctr" eaLnBrk="0" hangingPunct="0">
              <a:defRPr/>
            </a:pPr>
            <a:endParaRPr lang="en-US">
              <a:solidFill>
                <a:srgbClr val="FF0000"/>
              </a:solidFill>
              <a:latin typeface="Tahoma" pitchFamily="34" charset="0"/>
            </a:endParaRPr>
          </a:p>
        </p:txBody>
      </p:sp>
      <p:sp>
        <p:nvSpPr>
          <p:cNvPr id="1119256" name="AutoShape 24"/>
          <p:cNvSpPr>
            <a:spLocks noChangeArrowheads="1"/>
          </p:cNvSpPr>
          <p:nvPr/>
        </p:nvSpPr>
        <p:spPr bwMode="auto">
          <a:xfrm>
            <a:off x="3200400" y="31242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7" name="AutoShape 25"/>
          <p:cNvSpPr>
            <a:spLocks noChangeArrowheads="1"/>
          </p:cNvSpPr>
          <p:nvPr/>
        </p:nvSpPr>
        <p:spPr bwMode="auto">
          <a:xfrm>
            <a:off x="3200400" y="36576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8" name="AutoShape 26"/>
          <p:cNvSpPr>
            <a:spLocks noChangeArrowheads="1"/>
          </p:cNvSpPr>
          <p:nvPr/>
        </p:nvSpPr>
        <p:spPr bwMode="auto">
          <a:xfrm>
            <a:off x="3200400" y="41910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9" name="AutoShape 27"/>
          <p:cNvSpPr>
            <a:spLocks noChangeArrowheads="1"/>
          </p:cNvSpPr>
          <p:nvPr/>
        </p:nvSpPr>
        <p:spPr bwMode="auto">
          <a:xfrm>
            <a:off x="3200400" y="47244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60" name="AutoShape 28"/>
          <p:cNvSpPr>
            <a:spLocks noChangeArrowheads="1"/>
          </p:cNvSpPr>
          <p:nvPr/>
        </p:nvSpPr>
        <p:spPr bwMode="auto">
          <a:xfrm>
            <a:off x="3200400" y="52578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0269" name="Line 29"/>
          <p:cNvSpPr>
            <a:spLocks noChangeShapeType="1"/>
          </p:cNvSpPr>
          <p:nvPr/>
        </p:nvSpPr>
        <p:spPr bwMode="auto">
          <a:xfrm>
            <a:off x="762000" y="5791200"/>
            <a:ext cx="7620000" cy="0"/>
          </a:xfrm>
          <a:prstGeom prst="line">
            <a:avLst/>
          </a:prstGeom>
          <a:noFill/>
          <a:ln w="38100">
            <a:solidFill>
              <a:srgbClr val="99CCFF"/>
            </a:solidFill>
            <a:round/>
            <a:headEnd/>
            <a:tailEnd/>
          </a:ln>
        </p:spPr>
        <p:txBody>
          <a:bodyPr/>
          <a:lstStyle/>
          <a:p>
            <a:endParaRPr lang="en-US"/>
          </a:p>
        </p:txBody>
      </p:sp>
      <p:sp>
        <p:nvSpPr>
          <p:cNvPr id="1119262" name="AutoShape 30"/>
          <p:cNvSpPr>
            <a:spLocks noChangeArrowheads="1"/>
          </p:cNvSpPr>
          <p:nvPr/>
        </p:nvSpPr>
        <p:spPr bwMode="auto">
          <a:xfrm>
            <a:off x="3200400" y="52578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63" name="Text Box 31"/>
          <p:cNvSpPr txBox="1">
            <a:spLocks noChangeArrowheads="1"/>
          </p:cNvSpPr>
          <p:nvPr/>
        </p:nvSpPr>
        <p:spPr bwMode="auto">
          <a:xfrm>
            <a:off x="4800600" y="5181600"/>
            <a:ext cx="3505200" cy="336550"/>
          </a:xfrm>
          <a:prstGeom prst="rect">
            <a:avLst/>
          </a:prstGeom>
          <a:noFill/>
          <a:ln w="9525">
            <a:noFill/>
            <a:miter lim="800000"/>
            <a:headEnd/>
            <a:tailEnd/>
          </a:ln>
          <a:effectLst/>
        </p:spPr>
        <p:txBody>
          <a:bodyPr>
            <a:spAutoFit/>
          </a:bodyPr>
          <a:lstStyle/>
          <a:p>
            <a:pPr eaLnBrk="0" hangingPunct="0">
              <a:defRPr/>
            </a:pPr>
            <a:endParaRPr lang="en-US" sz="1600" b="1" i="1">
              <a:effectLst>
                <a:outerShdw blurRad="38100" dist="38100" dir="2700000" algn="tl">
                  <a:srgbClr val="000000"/>
                </a:outerShdw>
              </a:effectLst>
              <a:latin typeface="Garamond"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iterate type="lt">
                                    <p:tmPct val="0"/>
                                  </p:iterate>
                                  <p:childTnLst>
                                    <p:animRot by="-21600000">
                                      <p:cBhvr>
                                        <p:cTn id="6" dur="500" fill="hold"/>
                                        <p:tgtEl>
                                          <p:spTgt spid="1119255"/>
                                        </p:tgtEl>
                                        <p:attrNameLst>
                                          <p:attrName>r</p:attrName>
                                        </p:attrNameLst>
                                      </p:cBhvr>
                                    </p:animRot>
                                  </p:childTnLst>
                                </p:cTn>
                              </p:par>
                              <p:par>
                                <p:cTn id="7" presetID="8" presetClass="emph" presetSubtype="0" fill="hold" nodeType="withEffect">
                                  <p:stCondLst>
                                    <p:cond delay="0"/>
                                  </p:stCondLst>
                                  <p:childTnLst>
                                    <p:animRot by="21600000">
                                      <p:cBhvr>
                                        <p:cTn id="8" dur="500" fill="hold"/>
                                        <p:tgtEl>
                                          <p:spTgt spid="1119256"/>
                                        </p:tgtEl>
                                        <p:attrNameLst>
                                          <p:attrName>r</p:attrName>
                                        </p:attrNameLst>
                                      </p:cBhvr>
                                    </p:animRot>
                                  </p:childTnLst>
                                </p:cTn>
                              </p:par>
                              <p:par>
                                <p:cTn id="9" presetID="8" presetClass="emph" presetSubtype="0" fill="hold" nodeType="withEffect">
                                  <p:stCondLst>
                                    <p:cond delay="0"/>
                                  </p:stCondLst>
                                  <p:childTnLst>
                                    <p:animRot by="-21600000">
                                      <p:cBhvr>
                                        <p:cTn id="10" dur="500" fill="hold"/>
                                        <p:tgtEl>
                                          <p:spTgt spid="1119257"/>
                                        </p:tgtEl>
                                        <p:attrNameLst>
                                          <p:attrName>r</p:attrName>
                                        </p:attrNameLst>
                                      </p:cBhvr>
                                    </p:animRot>
                                  </p:childTnLst>
                                </p:cTn>
                              </p:par>
                              <p:par>
                                <p:cTn id="11" presetID="8" presetClass="emph" presetSubtype="0" fill="hold" nodeType="withEffect">
                                  <p:stCondLst>
                                    <p:cond delay="0"/>
                                  </p:stCondLst>
                                  <p:childTnLst>
                                    <p:animRot by="21600000">
                                      <p:cBhvr>
                                        <p:cTn id="12" dur="500" fill="hold"/>
                                        <p:tgtEl>
                                          <p:spTgt spid="1119258"/>
                                        </p:tgtEl>
                                        <p:attrNameLst>
                                          <p:attrName>r</p:attrName>
                                        </p:attrNameLst>
                                      </p:cBhvr>
                                    </p:animRot>
                                  </p:childTnLst>
                                </p:cTn>
                              </p:par>
                              <p:par>
                                <p:cTn id="13" presetID="8" presetClass="emph" presetSubtype="0" fill="hold" nodeType="withEffect">
                                  <p:stCondLst>
                                    <p:cond delay="0"/>
                                  </p:stCondLst>
                                  <p:childTnLst>
                                    <p:animRot by="-21600000">
                                      <p:cBhvr>
                                        <p:cTn id="14" dur="500" fill="hold"/>
                                        <p:tgtEl>
                                          <p:spTgt spid="1119259"/>
                                        </p:tgtEl>
                                        <p:attrNameLst>
                                          <p:attrName>r</p:attrName>
                                        </p:attrNameLst>
                                      </p:cBhvr>
                                    </p:animRot>
                                  </p:childTnLst>
                                </p:cTn>
                              </p:par>
                              <p:par>
                                <p:cTn id="15" presetID="8" presetClass="emph" presetSubtype="0" fill="hold" nodeType="withEffect">
                                  <p:stCondLst>
                                    <p:cond delay="0"/>
                                  </p:stCondLst>
                                  <p:childTnLst>
                                    <p:animRot by="21600000">
                                      <p:cBhvr>
                                        <p:cTn id="16" dur="500" fill="hold"/>
                                        <p:tgtEl>
                                          <p:spTgt spid="1119260"/>
                                        </p:tgtEl>
                                        <p:attrNameLst>
                                          <p:attrName>r</p:attrName>
                                        </p:attrNameLst>
                                      </p:cBhvr>
                                    </p:animRot>
                                  </p:childTnLst>
                                </p:cTn>
                              </p:par>
                              <p:par>
                                <p:cTn id="17" presetID="8" presetClass="emph" presetSubtype="0" fill="hold" nodeType="withEffect">
                                  <p:stCondLst>
                                    <p:cond delay="0"/>
                                  </p:stCondLst>
                                  <p:childTnLst>
                                    <p:animRot by="21600000">
                                      <p:cBhvr>
                                        <p:cTn id="18" dur="500" fill="hold"/>
                                        <p:tgtEl>
                                          <p:spTgt spid="11192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186" name="Rectangle 2"/>
          <p:cNvSpPr>
            <a:spLocks noGrp="1" noRot="1" noChangeArrowheads="1"/>
          </p:cNvSpPr>
          <p:nvPr>
            <p:ph type="title"/>
          </p:nvPr>
        </p:nvSpPr>
        <p:spPr>
          <a:xfrm>
            <a:off x="228600" y="228600"/>
            <a:ext cx="8763000" cy="1371600"/>
          </a:xfrm>
        </p:spPr>
        <p:txBody>
          <a:bodyPr/>
          <a:lstStyle/>
          <a:p>
            <a:pPr eaLnBrk="1" hangingPunct="1">
              <a:lnSpc>
                <a:spcPct val="80000"/>
              </a:lnSpc>
              <a:defRPr/>
            </a:pPr>
            <a:r>
              <a:rPr lang="en-US" sz="3200" i="1" dirty="0" smtClean="0"/>
              <a:t>NPRR211, Clarify Capacity Obligations of Energy Trades (formerly “Modify RUC Capacity Short Charge to Use Final Energy Trades”) </a:t>
            </a:r>
          </a:p>
        </p:txBody>
      </p:sp>
      <p:graphicFrame>
        <p:nvGraphicFramePr>
          <p:cNvPr id="42017" name="Group 33"/>
          <p:cNvGraphicFramePr>
            <a:graphicFrameLocks noGrp="1"/>
          </p:cNvGraphicFramePr>
          <p:nvPr>
            <p:ph idx="1"/>
          </p:nvPr>
        </p:nvGraphicFramePr>
        <p:xfrm>
          <a:off x="457200" y="1600200"/>
          <a:ext cx="8077200" cy="5069633"/>
        </p:xfrm>
        <a:graphic>
          <a:graphicData uri="http://schemas.openxmlformats.org/drawingml/2006/table">
            <a:tbl>
              <a:tblPr/>
              <a:tblGrid>
                <a:gridCol w="2209800"/>
                <a:gridCol w="1477963"/>
                <a:gridCol w="4389437"/>
              </a:tblGrid>
              <a:tr h="201275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Purpose</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(J </a:t>
                      </a:r>
                      <a:r>
                        <a:rPr kumimoji="0" lang="en-US" sz="1800" b="1"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rPr>
                        <a:t>Aron</a:t>
                      </a: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a:t>
                      </a:r>
                      <a:endPar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lang="en-US" sz="1600" kern="1200" dirty="0" smtClean="0">
                          <a:solidFill>
                            <a:schemeClr val="tx1"/>
                          </a:solidFill>
                          <a:latin typeface="+mn-lt"/>
                          <a:ea typeface="+mn-ea"/>
                          <a:cs typeface="+mn-cs"/>
                        </a:rPr>
                        <a:t>This NPRR specifies that Energy Trades representing firm physical products that are entered and confirmed through ERCOT must be submitted by 1430 in the Day-Ahead for the Operating Day, and that Energy Trades representing firm physical products that are executed during the adjustment period and confirmed through ERCOT must be submitted prior to the next Hourly Reliability Unit Commitment (HRUC) execution.</a:t>
                      </a:r>
                      <a:endParaRPr kumimoji="0" lang="en-US" sz="1600" b="0" i="0" u="none" strike="noStrike" cap="none" normalizeH="0" baseline="0" dirty="0" smtClean="0">
                        <a:ln>
                          <a:noFill/>
                        </a:ln>
                        <a:solidFill>
                          <a:schemeClr val="tx1"/>
                        </a:solidFill>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0937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Market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0937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System Change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94007">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lang="en-US" sz="1600" kern="1200" dirty="0" smtClean="0">
                          <a:solidFill>
                            <a:schemeClr val="tx1"/>
                          </a:solidFill>
                          <a:latin typeface="+mn-lt"/>
                          <a:ea typeface="+mn-ea"/>
                          <a:cs typeface="+mn-cs"/>
                        </a:rPr>
                        <a:t>On 3/25/10, PRS unanimously voted to recommended approval of NPRR211 as amended by the 3/25/10 WMS comments. On 4/22/10, PRS voted to endorse and forward the 3/25/10 PRS Report as revised by PRS and Impact Analysis for NPRR211 to TAC.  There was one abstention from the Independent Generator Market Segment.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6374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CEO Determination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No opinion on necessity prior to go-live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6374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Effective Date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Garamond" pitchFamily="18" charset="0"/>
                        </a:rPr>
                        <a:t>Upon Texas Nodal  Market Implementation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234" name="Rectangle 2"/>
          <p:cNvSpPr>
            <a:spLocks noGrp="1" noRot="1" noChangeArrowheads="1"/>
          </p:cNvSpPr>
          <p:nvPr>
            <p:ph type="title"/>
          </p:nvPr>
        </p:nvSpPr>
        <p:spPr>
          <a:xfrm>
            <a:off x="304800" y="228600"/>
            <a:ext cx="8610600" cy="1371600"/>
          </a:xfrm>
        </p:spPr>
        <p:txBody>
          <a:bodyPr/>
          <a:lstStyle/>
          <a:p>
            <a:pPr eaLnBrk="1" hangingPunct="1">
              <a:lnSpc>
                <a:spcPct val="80000"/>
              </a:lnSpc>
              <a:defRPr/>
            </a:pPr>
            <a:r>
              <a:rPr lang="en-US" sz="3200" i="1" dirty="0" smtClean="0"/>
              <a:t>NPRR211, Clarify Capacity Obligations of Energy Trades (formerly “Modify RUC Capacity Short Charge to Use Final Energy Trades”) </a:t>
            </a:r>
          </a:p>
        </p:txBody>
      </p:sp>
      <p:sp>
        <p:nvSpPr>
          <p:cNvPr id="12291" name="Rectangle 3"/>
          <p:cNvSpPr>
            <a:spLocks noChangeArrowheads="1"/>
          </p:cNvSpPr>
          <p:nvPr/>
        </p:nvSpPr>
        <p:spPr bwMode="auto">
          <a:xfrm>
            <a:off x="762000" y="1905000"/>
            <a:ext cx="7620000" cy="3886200"/>
          </a:xfrm>
          <a:prstGeom prst="rect">
            <a:avLst/>
          </a:prstGeom>
          <a:noFill/>
          <a:ln w="38100">
            <a:solidFill>
              <a:srgbClr val="99CCFF"/>
            </a:solidFill>
            <a:miter lim="800000"/>
            <a:headEnd/>
            <a:tailEnd/>
          </a:ln>
        </p:spPr>
        <p:txBody>
          <a:bodyPr wrap="none" anchor="ctr"/>
          <a:lstStyle/>
          <a:p>
            <a:pPr eaLnBrk="0" hangingPunct="0"/>
            <a:endParaRPr lang="en-US"/>
          </a:p>
        </p:txBody>
      </p:sp>
      <p:sp>
        <p:nvSpPr>
          <p:cNvPr id="12292" name="Line 4"/>
          <p:cNvSpPr>
            <a:spLocks noChangeShapeType="1"/>
          </p:cNvSpPr>
          <p:nvPr/>
        </p:nvSpPr>
        <p:spPr bwMode="auto">
          <a:xfrm>
            <a:off x="2895600" y="1889125"/>
            <a:ext cx="0" cy="3902075"/>
          </a:xfrm>
          <a:prstGeom prst="line">
            <a:avLst/>
          </a:prstGeom>
          <a:noFill/>
          <a:ln w="38100">
            <a:solidFill>
              <a:srgbClr val="99CCFF"/>
            </a:solidFill>
            <a:round/>
            <a:headEnd/>
            <a:tailEnd/>
          </a:ln>
        </p:spPr>
        <p:txBody>
          <a:bodyPr/>
          <a:lstStyle/>
          <a:p>
            <a:endParaRPr lang="en-US"/>
          </a:p>
        </p:txBody>
      </p:sp>
      <p:sp>
        <p:nvSpPr>
          <p:cNvPr id="12293" name="Line 5"/>
          <p:cNvSpPr>
            <a:spLocks noChangeShapeType="1"/>
          </p:cNvSpPr>
          <p:nvPr/>
        </p:nvSpPr>
        <p:spPr bwMode="auto">
          <a:xfrm>
            <a:off x="3886200" y="1889125"/>
            <a:ext cx="0" cy="3902075"/>
          </a:xfrm>
          <a:prstGeom prst="line">
            <a:avLst/>
          </a:prstGeom>
          <a:noFill/>
          <a:ln w="38100">
            <a:solidFill>
              <a:srgbClr val="99CCFF"/>
            </a:solidFill>
            <a:round/>
            <a:headEnd/>
            <a:tailEnd/>
          </a:ln>
        </p:spPr>
        <p:txBody>
          <a:bodyPr/>
          <a:lstStyle/>
          <a:p>
            <a:endParaRPr lang="en-US"/>
          </a:p>
        </p:txBody>
      </p:sp>
      <p:sp>
        <p:nvSpPr>
          <p:cNvPr id="12294" name="Line 6"/>
          <p:cNvSpPr>
            <a:spLocks noChangeShapeType="1"/>
          </p:cNvSpPr>
          <p:nvPr/>
        </p:nvSpPr>
        <p:spPr bwMode="auto">
          <a:xfrm>
            <a:off x="4800600" y="1889125"/>
            <a:ext cx="0" cy="3902075"/>
          </a:xfrm>
          <a:prstGeom prst="line">
            <a:avLst/>
          </a:prstGeom>
          <a:noFill/>
          <a:ln w="38100">
            <a:solidFill>
              <a:srgbClr val="99CCFF"/>
            </a:solidFill>
            <a:round/>
            <a:headEnd/>
            <a:tailEnd/>
          </a:ln>
        </p:spPr>
        <p:txBody>
          <a:bodyPr/>
          <a:lstStyle/>
          <a:p>
            <a:endParaRPr lang="en-US"/>
          </a:p>
        </p:txBody>
      </p:sp>
      <p:sp>
        <p:nvSpPr>
          <p:cNvPr id="12295" name="Line 7"/>
          <p:cNvSpPr>
            <a:spLocks noChangeShapeType="1"/>
          </p:cNvSpPr>
          <p:nvPr/>
        </p:nvSpPr>
        <p:spPr bwMode="auto">
          <a:xfrm>
            <a:off x="762000" y="2514600"/>
            <a:ext cx="7620000" cy="0"/>
          </a:xfrm>
          <a:prstGeom prst="line">
            <a:avLst/>
          </a:prstGeom>
          <a:noFill/>
          <a:ln w="38100">
            <a:solidFill>
              <a:srgbClr val="99CCFF"/>
            </a:solidFill>
            <a:round/>
            <a:headEnd/>
            <a:tailEnd/>
          </a:ln>
        </p:spPr>
        <p:txBody>
          <a:bodyPr/>
          <a:lstStyle/>
          <a:p>
            <a:endParaRPr lang="en-US"/>
          </a:p>
        </p:txBody>
      </p:sp>
      <p:sp>
        <p:nvSpPr>
          <p:cNvPr id="12296" name="Line 8"/>
          <p:cNvSpPr>
            <a:spLocks noChangeShapeType="1"/>
          </p:cNvSpPr>
          <p:nvPr/>
        </p:nvSpPr>
        <p:spPr bwMode="auto">
          <a:xfrm>
            <a:off x="762000" y="3048000"/>
            <a:ext cx="7620000" cy="0"/>
          </a:xfrm>
          <a:prstGeom prst="line">
            <a:avLst/>
          </a:prstGeom>
          <a:noFill/>
          <a:ln w="38100">
            <a:solidFill>
              <a:srgbClr val="99CCFF"/>
            </a:solidFill>
            <a:round/>
            <a:headEnd/>
            <a:tailEnd/>
          </a:ln>
        </p:spPr>
        <p:txBody>
          <a:bodyPr/>
          <a:lstStyle/>
          <a:p>
            <a:endParaRPr lang="en-US"/>
          </a:p>
        </p:txBody>
      </p:sp>
      <p:sp>
        <p:nvSpPr>
          <p:cNvPr id="12297" name="Line 9"/>
          <p:cNvSpPr>
            <a:spLocks noChangeShapeType="1"/>
          </p:cNvSpPr>
          <p:nvPr/>
        </p:nvSpPr>
        <p:spPr bwMode="auto">
          <a:xfrm>
            <a:off x="762000" y="3581400"/>
            <a:ext cx="7620000" cy="0"/>
          </a:xfrm>
          <a:prstGeom prst="line">
            <a:avLst/>
          </a:prstGeom>
          <a:noFill/>
          <a:ln w="38100">
            <a:solidFill>
              <a:srgbClr val="99CCFF"/>
            </a:solidFill>
            <a:round/>
            <a:headEnd/>
            <a:tailEnd/>
          </a:ln>
        </p:spPr>
        <p:txBody>
          <a:bodyPr/>
          <a:lstStyle/>
          <a:p>
            <a:endParaRPr lang="en-US"/>
          </a:p>
        </p:txBody>
      </p:sp>
      <p:sp>
        <p:nvSpPr>
          <p:cNvPr id="12298" name="Line 10"/>
          <p:cNvSpPr>
            <a:spLocks noChangeShapeType="1"/>
          </p:cNvSpPr>
          <p:nvPr/>
        </p:nvSpPr>
        <p:spPr bwMode="auto">
          <a:xfrm>
            <a:off x="762000" y="4114800"/>
            <a:ext cx="7620000" cy="0"/>
          </a:xfrm>
          <a:prstGeom prst="line">
            <a:avLst/>
          </a:prstGeom>
          <a:noFill/>
          <a:ln w="38100">
            <a:solidFill>
              <a:srgbClr val="99CCFF"/>
            </a:solidFill>
            <a:round/>
            <a:headEnd/>
            <a:tailEnd/>
          </a:ln>
        </p:spPr>
        <p:txBody>
          <a:bodyPr/>
          <a:lstStyle/>
          <a:p>
            <a:endParaRPr lang="en-US"/>
          </a:p>
        </p:txBody>
      </p:sp>
      <p:sp>
        <p:nvSpPr>
          <p:cNvPr id="12299" name="Line 11"/>
          <p:cNvSpPr>
            <a:spLocks noChangeShapeType="1"/>
          </p:cNvSpPr>
          <p:nvPr/>
        </p:nvSpPr>
        <p:spPr bwMode="auto">
          <a:xfrm>
            <a:off x="762000" y="4648200"/>
            <a:ext cx="7620000" cy="0"/>
          </a:xfrm>
          <a:prstGeom prst="line">
            <a:avLst/>
          </a:prstGeom>
          <a:noFill/>
          <a:ln w="38100">
            <a:solidFill>
              <a:srgbClr val="99CCFF"/>
            </a:solidFill>
            <a:round/>
            <a:headEnd/>
            <a:tailEnd/>
          </a:ln>
        </p:spPr>
        <p:txBody>
          <a:bodyPr/>
          <a:lstStyle/>
          <a:p>
            <a:endParaRPr lang="en-US"/>
          </a:p>
        </p:txBody>
      </p:sp>
      <p:sp>
        <p:nvSpPr>
          <p:cNvPr id="12300" name="Line 12"/>
          <p:cNvSpPr>
            <a:spLocks noChangeShapeType="1"/>
          </p:cNvSpPr>
          <p:nvPr/>
        </p:nvSpPr>
        <p:spPr bwMode="auto">
          <a:xfrm>
            <a:off x="762000" y="5181600"/>
            <a:ext cx="7620000" cy="0"/>
          </a:xfrm>
          <a:prstGeom prst="line">
            <a:avLst/>
          </a:prstGeom>
          <a:noFill/>
          <a:ln w="38100">
            <a:solidFill>
              <a:srgbClr val="99CCFF"/>
            </a:solidFill>
            <a:round/>
            <a:headEnd/>
            <a:tailEnd/>
          </a:ln>
        </p:spPr>
        <p:txBody>
          <a:bodyPr/>
          <a:lstStyle/>
          <a:p>
            <a:endParaRPr lang="en-US"/>
          </a:p>
        </p:txBody>
      </p:sp>
      <p:sp>
        <p:nvSpPr>
          <p:cNvPr id="1119245" name="Text Box 13"/>
          <p:cNvSpPr txBox="1">
            <a:spLocks noChangeArrowheads="1"/>
          </p:cNvSpPr>
          <p:nvPr/>
        </p:nvSpPr>
        <p:spPr bwMode="auto">
          <a:xfrm>
            <a:off x="838200" y="2070100"/>
            <a:ext cx="16462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Item Reviewed</a:t>
            </a:r>
          </a:p>
        </p:txBody>
      </p:sp>
      <p:sp>
        <p:nvSpPr>
          <p:cNvPr id="1119246" name="Text Box 14"/>
          <p:cNvSpPr txBox="1">
            <a:spLocks noChangeArrowheads="1"/>
          </p:cNvSpPr>
          <p:nvPr/>
        </p:nvSpPr>
        <p:spPr bwMode="auto">
          <a:xfrm>
            <a:off x="5543550" y="1993900"/>
            <a:ext cx="1328738" cy="366713"/>
          </a:xfrm>
          <a:prstGeom prst="rect">
            <a:avLst/>
          </a:prstGeom>
          <a:noFill/>
          <a:ln w="9525">
            <a:noFill/>
            <a:miter lim="800000"/>
            <a:headEnd/>
            <a:tailEnd/>
          </a:ln>
          <a:effectLst/>
        </p:spPr>
        <p:txBody>
          <a:bodyPr wrap="none">
            <a:spAutoFit/>
          </a:bodyPr>
          <a:lstStyle/>
          <a:p>
            <a:pPr eaLnBrk="0" hangingPunct="0">
              <a:defRPr/>
            </a:pPr>
            <a:r>
              <a:rPr lang="en-US" b="1" i="1">
                <a:effectLst>
                  <a:outerShdw blurRad="38100" dist="38100" dir="2700000" algn="tl">
                    <a:srgbClr val="000000"/>
                  </a:outerShdw>
                </a:effectLst>
                <a:latin typeface="Garamond" pitchFamily="18" charset="0"/>
              </a:rPr>
              <a:t>Description</a:t>
            </a:r>
          </a:p>
        </p:txBody>
      </p:sp>
      <p:sp>
        <p:nvSpPr>
          <p:cNvPr id="1119247" name="Text Box 15"/>
          <p:cNvSpPr txBox="1">
            <a:spLocks noChangeArrowheads="1"/>
          </p:cNvSpPr>
          <p:nvPr/>
        </p:nvSpPr>
        <p:spPr bwMode="auto">
          <a:xfrm>
            <a:off x="2987675" y="1944688"/>
            <a:ext cx="804863" cy="581025"/>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No</a:t>
            </a:r>
          </a:p>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48" name="Text Box 16"/>
          <p:cNvSpPr txBox="1">
            <a:spLocks noChangeArrowheads="1"/>
          </p:cNvSpPr>
          <p:nvPr/>
        </p:nvSpPr>
        <p:spPr bwMode="auto">
          <a:xfrm>
            <a:off x="762000" y="5181600"/>
            <a:ext cx="2103438" cy="590550"/>
          </a:xfrm>
          <a:prstGeom prst="rect">
            <a:avLst/>
          </a:prstGeom>
          <a:noFill/>
          <a:ln w="9525">
            <a:solidFill>
              <a:srgbClr val="99CCFF"/>
            </a:solidFill>
            <a:miter lim="800000"/>
            <a:headEnd/>
            <a:tailEnd/>
          </a:ln>
          <a:effectLst/>
        </p:spPr>
        <p:txBody>
          <a:bodyPr>
            <a:spAutoFit/>
          </a:bodyPr>
          <a:lstStyle/>
          <a:p>
            <a:pPr eaLnBrk="0" hangingPunct="0">
              <a:defRPr/>
            </a:pPr>
            <a:r>
              <a:rPr lang="en-US" sz="1600" b="1" i="1">
                <a:effectLst>
                  <a:outerShdw blurRad="38100" dist="38100" dir="2700000" algn="tl">
                    <a:srgbClr val="000000"/>
                  </a:outerShdw>
                </a:effectLst>
                <a:latin typeface="Garamond" pitchFamily="18" charset="0"/>
              </a:rPr>
              <a:t>Credit Monitoring/</a:t>
            </a:r>
          </a:p>
          <a:p>
            <a:pPr eaLnBrk="0" hangingPunct="0">
              <a:defRPr/>
            </a:pPr>
            <a:r>
              <a:rPr lang="en-US" sz="1600" b="1" i="1">
                <a:effectLst>
                  <a:outerShdw blurRad="38100" dist="38100" dir="2700000" algn="tl">
                    <a:srgbClr val="000000"/>
                  </a:outerShdw>
                </a:effectLst>
                <a:latin typeface="Garamond" pitchFamily="18" charset="0"/>
              </a:rPr>
              <a:t>Liability</a:t>
            </a:r>
          </a:p>
        </p:txBody>
      </p:sp>
      <p:sp>
        <p:nvSpPr>
          <p:cNvPr id="1119249" name="Text Box 17"/>
          <p:cNvSpPr txBox="1">
            <a:spLocks noChangeArrowheads="1"/>
          </p:cNvSpPr>
          <p:nvPr/>
        </p:nvSpPr>
        <p:spPr bwMode="auto">
          <a:xfrm>
            <a:off x="838200" y="2625725"/>
            <a:ext cx="815975"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Budget</a:t>
            </a:r>
          </a:p>
        </p:txBody>
      </p:sp>
      <p:sp>
        <p:nvSpPr>
          <p:cNvPr id="1119250" name="Text Box 18"/>
          <p:cNvSpPr txBox="1">
            <a:spLocks noChangeArrowheads="1"/>
          </p:cNvSpPr>
          <p:nvPr/>
        </p:nvSpPr>
        <p:spPr bwMode="auto">
          <a:xfrm>
            <a:off x="838200" y="3159125"/>
            <a:ext cx="85090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Staffing</a:t>
            </a:r>
          </a:p>
        </p:txBody>
      </p:sp>
      <p:sp>
        <p:nvSpPr>
          <p:cNvPr id="1119251" name="Text Box 19"/>
          <p:cNvSpPr txBox="1">
            <a:spLocks noChangeArrowheads="1"/>
          </p:cNvSpPr>
          <p:nvPr/>
        </p:nvSpPr>
        <p:spPr bwMode="auto">
          <a:xfrm>
            <a:off x="781050" y="3681413"/>
            <a:ext cx="1906588" cy="350837"/>
          </a:xfrm>
          <a:prstGeom prst="rect">
            <a:avLst/>
          </a:prstGeom>
          <a:noFill/>
          <a:ln w="9525">
            <a:noFill/>
            <a:miter lim="800000"/>
            <a:headEnd/>
            <a:tailEnd/>
          </a:ln>
          <a:effectLst/>
        </p:spPr>
        <p:txBody>
          <a:bodyPr wrap="none">
            <a:spAutoFit/>
          </a:bodyPr>
          <a:lstStyle/>
          <a:p>
            <a:pPr eaLnBrk="0" hangingPunct="0">
              <a:defRPr/>
            </a:pPr>
            <a:r>
              <a:rPr lang="en-US" sz="1700" b="1" i="1">
                <a:effectLst>
                  <a:outerShdw blurRad="38100" dist="38100" dir="2700000" algn="tl">
                    <a:srgbClr val="000000"/>
                  </a:outerShdw>
                </a:effectLst>
                <a:latin typeface="Garamond" pitchFamily="18" charset="0"/>
              </a:rPr>
              <a:t>Computer Systems</a:t>
            </a:r>
          </a:p>
        </p:txBody>
      </p:sp>
      <p:sp>
        <p:nvSpPr>
          <p:cNvPr id="1119252" name="Text Box 20"/>
          <p:cNvSpPr txBox="1">
            <a:spLocks noChangeArrowheads="1"/>
          </p:cNvSpPr>
          <p:nvPr/>
        </p:nvSpPr>
        <p:spPr bwMode="auto">
          <a:xfrm>
            <a:off x="782638" y="4225925"/>
            <a:ext cx="18732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Business Functions</a:t>
            </a:r>
          </a:p>
        </p:txBody>
      </p:sp>
      <p:sp>
        <p:nvSpPr>
          <p:cNvPr id="1119253" name="Text Box 21"/>
          <p:cNvSpPr txBox="1">
            <a:spLocks noChangeArrowheads="1"/>
          </p:cNvSpPr>
          <p:nvPr/>
        </p:nvSpPr>
        <p:spPr bwMode="auto">
          <a:xfrm>
            <a:off x="781050" y="4759325"/>
            <a:ext cx="1581150" cy="336550"/>
          </a:xfrm>
          <a:prstGeom prst="rect">
            <a:avLst/>
          </a:prstGeom>
          <a:noFill/>
          <a:ln w="9525">
            <a:noFill/>
            <a:miter lim="800000"/>
            <a:headEnd/>
            <a:tailEnd/>
          </a:ln>
          <a:effectLst/>
        </p:spPr>
        <p:txBody>
          <a:bodyPr wrap="none">
            <a:spAutoFit/>
          </a:bodyPr>
          <a:lstStyle/>
          <a:p>
            <a:pPr eaLnBrk="0" hangingPunct="0">
              <a:defRPr/>
            </a:pPr>
            <a:r>
              <a:rPr lang="en-US" sz="1600" b="1" i="1">
                <a:effectLst>
                  <a:outerShdw blurRad="38100" dist="38100" dir="2700000" algn="tl">
                    <a:srgbClr val="000000"/>
                  </a:outerShdw>
                </a:effectLst>
                <a:latin typeface="Garamond" pitchFamily="18" charset="0"/>
              </a:rPr>
              <a:t>Grid Operations</a:t>
            </a:r>
          </a:p>
        </p:txBody>
      </p:sp>
      <p:sp>
        <p:nvSpPr>
          <p:cNvPr id="1119254" name="Text Box 22"/>
          <p:cNvSpPr txBox="1">
            <a:spLocks noChangeArrowheads="1"/>
          </p:cNvSpPr>
          <p:nvPr/>
        </p:nvSpPr>
        <p:spPr bwMode="auto">
          <a:xfrm>
            <a:off x="3902075" y="1944688"/>
            <a:ext cx="804863" cy="336550"/>
          </a:xfrm>
          <a:prstGeom prst="rect">
            <a:avLst/>
          </a:prstGeom>
          <a:noFill/>
          <a:ln w="9525">
            <a:noFill/>
            <a:miter lim="800000"/>
            <a:headEnd/>
            <a:tailEnd/>
          </a:ln>
          <a:effectLst/>
        </p:spPr>
        <p:txBody>
          <a:bodyPr wrap="none">
            <a:spAutoFit/>
          </a:bodyPr>
          <a:lstStyle/>
          <a:p>
            <a:pPr algn="ctr" eaLnBrk="0" hangingPunct="0">
              <a:defRPr/>
            </a:pPr>
            <a:r>
              <a:rPr lang="en-US" sz="1600" b="1" i="1">
                <a:effectLst>
                  <a:outerShdw blurRad="38100" dist="38100" dir="2700000" algn="tl">
                    <a:srgbClr val="000000"/>
                  </a:outerShdw>
                </a:effectLst>
                <a:latin typeface="Garamond" pitchFamily="18" charset="0"/>
              </a:rPr>
              <a:t>Impact</a:t>
            </a:r>
          </a:p>
        </p:txBody>
      </p:sp>
      <p:sp>
        <p:nvSpPr>
          <p:cNvPr id="1119255" name="AutoShape 23"/>
          <p:cNvSpPr>
            <a:spLocks noChangeArrowheads="1"/>
          </p:cNvSpPr>
          <p:nvPr/>
        </p:nvSpPr>
        <p:spPr bwMode="auto">
          <a:xfrm>
            <a:off x="3200400" y="2590800"/>
            <a:ext cx="381000" cy="381000"/>
          </a:xfrm>
          <a:prstGeom prst="star5">
            <a:avLst/>
          </a:prstGeom>
          <a:solidFill>
            <a:srgbClr val="00FF00"/>
          </a:solidFill>
          <a:ln w="9525">
            <a:solidFill>
              <a:schemeClr val="tx1"/>
            </a:solidFill>
            <a:miter lim="800000"/>
            <a:headEnd/>
            <a:tailEnd/>
          </a:ln>
          <a:effectLst/>
        </p:spPr>
        <p:txBody>
          <a:bodyPr wrap="none" anchor="ctr"/>
          <a:lstStyle/>
          <a:p>
            <a:pPr algn="ctr" eaLnBrk="0" hangingPunct="0">
              <a:defRPr/>
            </a:pPr>
            <a:endParaRPr lang="en-US">
              <a:solidFill>
                <a:srgbClr val="FF0000"/>
              </a:solidFill>
              <a:latin typeface="Tahoma" pitchFamily="34" charset="0"/>
            </a:endParaRPr>
          </a:p>
        </p:txBody>
      </p:sp>
      <p:sp>
        <p:nvSpPr>
          <p:cNvPr id="1119256" name="AutoShape 24"/>
          <p:cNvSpPr>
            <a:spLocks noChangeArrowheads="1"/>
          </p:cNvSpPr>
          <p:nvPr/>
        </p:nvSpPr>
        <p:spPr bwMode="auto">
          <a:xfrm>
            <a:off x="3200400" y="31242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7" name="AutoShape 25"/>
          <p:cNvSpPr>
            <a:spLocks noChangeArrowheads="1"/>
          </p:cNvSpPr>
          <p:nvPr/>
        </p:nvSpPr>
        <p:spPr bwMode="auto">
          <a:xfrm>
            <a:off x="3200400" y="36576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8" name="AutoShape 26"/>
          <p:cNvSpPr>
            <a:spLocks noChangeArrowheads="1"/>
          </p:cNvSpPr>
          <p:nvPr/>
        </p:nvSpPr>
        <p:spPr bwMode="auto">
          <a:xfrm>
            <a:off x="3200400" y="41910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59" name="AutoShape 27"/>
          <p:cNvSpPr>
            <a:spLocks noChangeArrowheads="1"/>
          </p:cNvSpPr>
          <p:nvPr/>
        </p:nvSpPr>
        <p:spPr bwMode="auto">
          <a:xfrm>
            <a:off x="3200400" y="47244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60" name="AutoShape 28"/>
          <p:cNvSpPr>
            <a:spLocks noChangeArrowheads="1"/>
          </p:cNvSpPr>
          <p:nvPr/>
        </p:nvSpPr>
        <p:spPr bwMode="auto">
          <a:xfrm>
            <a:off x="3200400" y="5257800"/>
            <a:ext cx="381000" cy="381000"/>
          </a:xfrm>
          <a:prstGeom prst="star5">
            <a:avLst/>
          </a:prstGeom>
          <a:solidFill>
            <a:srgbClr val="33EF45"/>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2317" name="Line 29"/>
          <p:cNvSpPr>
            <a:spLocks noChangeShapeType="1"/>
          </p:cNvSpPr>
          <p:nvPr/>
        </p:nvSpPr>
        <p:spPr bwMode="auto">
          <a:xfrm>
            <a:off x="762000" y="5791200"/>
            <a:ext cx="7620000" cy="0"/>
          </a:xfrm>
          <a:prstGeom prst="line">
            <a:avLst/>
          </a:prstGeom>
          <a:noFill/>
          <a:ln w="38100">
            <a:solidFill>
              <a:srgbClr val="99CCFF"/>
            </a:solidFill>
            <a:round/>
            <a:headEnd/>
            <a:tailEnd/>
          </a:ln>
        </p:spPr>
        <p:txBody>
          <a:bodyPr/>
          <a:lstStyle/>
          <a:p>
            <a:endParaRPr lang="en-US"/>
          </a:p>
        </p:txBody>
      </p:sp>
      <p:sp>
        <p:nvSpPr>
          <p:cNvPr id="1119262" name="AutoShape 30"/>
          <p:cNvSpPr>
            <a:spLocks noChangeArrowheads="1"/>
          </p:cNvSpPr>
          <p:nvPr/>
        </p:nvSpPr>
        <p:spPr bwMode="auto">
          <a:xfrm>
            <a:off x="3200400" y="5257800"/>
            <a:ext cx="381000" cy="381000"/>
          </a:xfrm>
          <a:prstGeom prst="star5">
            <a:avLst/>
          </a:prstGeom>
          <a:solidFill>
            <a:srgbClr val="00FF00"/>
          </a:solidFill>
          <a:ln w="9525">
            <a:solidFill>
              <a:schemeClr val="tx1"/>
            </a:solidFill>
            <a:miter lim="800000"/>
            <a:headEnd/>
            <a:tailEnd/>
          </a:ln>
          <a:effectLst/>
        </p:spPr>
        <p:txBody>
          <a:bodyPr wrap="none" anchor="ctr"/>
          <a:lstStyle/>
          <a:p>
            <a:pPr eaLnBrk="0" hangingPunct="0">
              <a:defRPr/>
            </a:pPr>
            <a:endParaRPr lang="en-US">
              <a:latin typeface="Arial" pitchFamily="34" charset="0"/>
            </a:endParaRPr>
          </a:p>
        </p:txBody>
      </p:sp>
      <p:sp>
        <p:nvSpPr>
          <p:cNvPr id="1119263" name="Text Box 31"/>
          <p:cNvSpPr txBox="1">
            <a:spLocks noChangeArrowheads="1"/>
          </p:cNvSpPr>
          <p:nvPr/>
        </p:nvSpPr>
        <p:spPr bwMode="auto">
          <a:xfrm>
            <a:off x="4800600" y="5181600"/>
            <a:ext cx="3505200" cy="336550"/>
          </a:xfrm>
          <a:prstGeom prst="rect">
            <a:avLst/>
          </a:prstGeom>
          <a:noFill/>
          <a:ln w="9525">
            <a:noFill/>
            <a:miter lim="800000"/>
            <a:headEnd/>
            <a:tailEnd/>
          </a:ln>
          <a:effectLst/>
        </p:spPr>
        <p:txBody>
          <a:bodyPr>
            <a:spAutoFit/>
          </a:bodyPr>
          <a:lstStyle/>
          <a:p>
            <a:pPr eaLnBrk="0" hangingPunct="0">
              <a:defRPr/>
            </a:pPr>
            <a:endParaRPr lang="en-US" sz="1600" b="1" i="1">
              <a:effectLst>
                <a:outerShdw blurRad="38100" dist="38100" dir="2700000" algn="tl">
                  <a:srgbClr val="000000"/>
                </a:outerShdw>
              </a:effectLst>
              <a:latin typeface="Garamond"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iterate type="lt">
                                    <p:tmPct val="0"/>
                                  </p:iterate>
                                  <p:childTnLst>
                                    <p:animRot by="-21600000">
                                      <p:cBhvr>
                                        <p:cTn id="6" dur="500" fill="hold"/>
                                        <p:tgtEl>
                                          <p:spTgt spid="1119255"/>
                                        </p:tgtEl>
                                        <p:attrNameLst>
                                          <p:attrName>r</p:attrName>
                                        </p:attrNameLst>
                                      </p:cBhvr>
                                    </p:animRot>
                                  </p:childTnLst>
                                </p:cTn>
                              </p:par>
                              <p:par>
                                <p:cTn id="7" presetID="8" presetClass="emph" presetSubtype="0" fill="hold" nodeType="withEffect">
                                  <p:stCondLst>
                                    <p:cond delay="0"/>
                                  </p:stCondLst>
                                  <p:childTnLst>
                                    <p:animRot by="21600000">
                                      <p:cBhvr>
                                        <p:cTn id="8" dur="500" fill="hold"/>
                                        <p:tgtEl>
                                          <p:spTgt spid="1119256"/>
                                        </p:tgtEl>
                                        <p:attrNameLst>
                                          <p:attrName>r</p:attrName>
                                        </p:attrNameLst>
                                      </p:cBhvr>
                                    </p:animRot>
                                  </p:childTnLst>
                                </p:cTn>
                              </p:par>
                              <p:par>
                                <p:cTn id="9" presetID="8" presetClass="emph" presetSubtype="0" fill="hold" nodeType="withEffect">
                                  <p:stCondLst>
                                    <p:cond delay="0"/>
                                  </p:stCondLst>
                                  <p:childTnLst>
                                    <p:animRot by="-21600000">
                                      <p:cBhvr>
                                        <p:cTn id="10" dur="500" fill="hold"/>
                                        <p:tgtEl>
                                          <p:spTgt spid="1119257"/>
                                        </p:tgtEl>
                                        <p:attrNameLst>
                                          <p:attrName>r</p:attrName>
                                        </p:attrNameLst>
                                      </p:cBhvr>
                                    </p:animRot>
                                  </p:childTnLst>
                                </p:cTn>
                              </p:par>
                              <p:par>
                                <p:cTn id="11" presetID="8" presetClass="emph" presetSubtype="0" fill="hold" nodeType="withEffect">
                                  <p:stCondLst>
                                    <p:cond delay="0"/>
                                  </p:stCondLst>
                                  <p:childTnLst>
                                    <p:animRot by="21600000">
                                      <p:cBhvr>
                                        <p:cTn id="12" dur="500" fill="hold"/>
                                        <p:tgtEl>
                                          <p:spTgt spid="1119258"/>
                                        </p:tgtEl>
                                        <p:attrNameLst>
                                          <p:attrName>r</p:attrName>
                                        </p:attrNameLst>
                                      </p:cBhvr>
                                    </p:animRot>
                                  </p:childTnLst>
                                </p:cTn>
                              </p:par>
                              <p:par>
                                <p:cTn id="13" presetID="8" presetClass="emph" presetSubtype="0" fill="hold" nodeType="withEffect">
                                  <p:stCondLst>
                                    <p:cond delay="0"/>
                                  </p:stCondLst>
                                  <p:childTnLst>
                                    <p:animRot by="-21600000">
                                      <p:cBhvr>
                                        <p:cTn id="14" dur="500" fill="hold"/>
                                        <p:tgtEl>
                                          <p:spTgt spid="1119259"/>
                                        </p:tgtEl>
                                        <p:attrNameLst>
                                          <p:attrName>r</p:attrName>
                                        </p:attrNameLst>
                                      </p:cBhvr>
                                    </p:animRot>
                                  </p:childTnLst>
                                </p:cTn>
                              </p:par>
                              <p:par>
                                <p:cTn id="15" presetID="8" presetClass="emph" presetSubtype="0" fill="hold" nodeType="withEffect">
                                  <p:stCondLst>
                                    <p:cond delay="0"/>
                                  </p:stCondLst>
                                  <p:childTnLst>
                                    <p:animRot by="21600000">
                                      <p:cBhvr>
                                        <p:cTn id="16" dur="500" fill="hold"/>
                                        <p:tgtEl>
                                          <p:spTgt spid="1119260"/>
                                        </p:tgtEl>
                                        <p:attrNameLst>
                                          <p:attrName>r</p:attrName>
                                        </p:attrNameLst>
                                      </p:cBhvr>
                                    </p:animRot>
                                  </p:childTnLst>
                                </p:cTn>
                              </p:par>
                              <p:par>
                                <p:cTn id="17" presetID="8" presetClass="emph" presetSubtype="0" fill="hold" nodeType="withEffect">
                                  <p:stCondLst>
                                    <p:cond delay="0"/>
                                  </p:stCondLst>
                                  <p:childTnLst>
                                    <p:animRot by="21600000">
                                      <p:cBhvr>
                                        <p:cTn id="18" dur="500" fill="hold"/>
                                        <p:tgtEl>
                                          <p:spTgt spid="11192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Stream">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1_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13710</TotalTime>
  <Words>1147</Words>
  <Application>Microsoft Office PowerPoint</Application>
  <PresentationFormat>On-screen Show (4:3)</PresentationFormat>
  <Paragraphs>276</Paragraphs>
  <Slides>17</Slides>
  <Notes>17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Garamond</vt:lpstr>
      <vt:lpstr>Wingdings</vt:lpstr>
      <vt:lpstr>1_Stream</vt:lpstr>
      <vt:lpstr>Custom Design</vt:lpstr>
      <vt:lpstr>Protocol Revision Subcommittee</vt:lpstr>
      <vt:lpstr>PRS Summary</vt:lpstr>
      <vt:lpstr>Items for a Vote</vt:lpstr>
      <vt:lpstr>NPRR207, Unit Deselection (formerly “Hour Start Unit Deselection and Half Hour Start Unit RUC Clawback”) </vt:lpstr>
      <vt:lpstr>NPRR207, Unit Deselection (formerly “Hour Start Unit Deselection and Half Hour Start Unit RUC Clawback”) </vt:lpstr>
      <vt:lpstr>NPRR209, Data Posting Changes to Comply with P.U.C. Subst. R. 25.505</vt:lpstr>
      <vt:lpstr>NPRR209, Data Posting Changes to Comply with P.U.C. Subst. R. 25.505</vt:lpstr>
      <vt:lpstr>NPRR211, Clarify Capacity Obligations of Energy Trades (formerly “Modify RUC Capacity Short Charge to Use Final Energy Trades”) </vt:lpstr>
      <vt:lpstr>NPRR211, Clarify Capacity Obligations of Energy Trades (formerly “Modify RUC Capacity Short Charge to Use Final Energy Trades”) </vt:lpstr>
      <vt:lpstr>NPRR214, Wind-powered Generation Resource (WGR) High Sustained Limit (HSL) Update Process </vt:lpstr>
      <vt:lpstr>NPRR214, Wind-powered Generation Resource (WGR) High Sustained Limit (HSL) Update Process </vt:lpstr>
      <vt:lpstr>Withdrawals and Rejections</vt:lpstr>
      <vt:lpstr>Parking Deck Priority</vt:lpstr>
      <vt:lpstr>PRR/NPRR Summary</vt:lpstr>
      <vt:lpstr>2010 PRR Approval Cycle – Normal Timeline</vt:lpstr>
      <vt:lpstr>Nodal Parking Deck - Approved by ERCOT Board</vt:lpstr>
      <vt:lpstr>Nodal Parking Deck – Pending Approval</vt:lpstr>
    </vt:vector>
  </TitlesOfParts>
  <Company>Reliant Energy,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Protocol Revision Subcommittee</dc:title>
  <dc:creator>Reliant</dc:creator>
  <cp:lastModifiedBy>smorris</cp:lastModifiedBy>
  <cp:revision>564</cp:revision>
  <dcterms:created xsi:type="dcterms:W3CDTF">2006-05-01T14:00:20Z</dcterms:created>
  <dcterms:modified xsi:type="dcterms:W3CDTF">2010-05-04T21:56:04Z</dcterms:modified>
</cp:coreProperties>
</file>